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Lst>
  <p:notesMasterIdLst>
    <p:notesMasterId r:id="rId51"/>
  </p:notesMasterIdLst>
  <p:handoutMasterIdLst>
    <p:handoutMasterId r:id="rId52"/>
  </p:handoutMasterIdLst>
  <p:sldIdLst>
    <p:sldId id="1072" r:id="rId2"/>
    <p:sldId id="1073" r:id="rId3"/>
    <p:sldId id="1163" r:id="rId4"/>
    <p:sldId id="1164" r:id="rId5"/>
    <p:sldId id="1198" r:id="rId6"/>
    <p:sldId id="1165" r:id="rId7"/>
    <p:sldId id="1146" r:id="rId8"/>
    <p:sldId id="1147" r:id="rId9"/>
    <p:sldId id="1167" r:id="rId10"/>
    <p:sldId id="1169" r:id="rId11"/>
    <p:sldId id="1170" r:id="rId12"/>
    <p:sldId id="1171" r:id="rId13"/>
    <p:sldId id="1172" r:id="rId14"/>
    <p:sldId id="1197" r:id="rId15"/>
    <p:sldId id="1137" r:id="rId16"/>
    <p:sldId id="1190" r:id="rId17"/>
    <p:sldId id="1138" r:id="rId18"/>
    <p:sldId id="1139" r:id="rId19"/>
    <p:sldId id="1192" r:id="rId20"/>
    <p:sldId id="1140" r:id="rId21"/>
    <p:sldId id="1157" r:id="rId22"/>
    <p:sldId id="1141" r:id="rId23"/>
    <p:sldId id="1155" r:id="rId24"/>
    <p:sldId id="1158" r:id="rId25"/>
    <p:sldId id="1144" r:id="rId26"/>
    <p:sldId id="1205" r:id="rId27"/>
    <p:sldId id="1196" r:id="rId28"/>
    <p:sldId id="1173" r:id="rId29"/>
    <p:sldId id="1176" r:id="rId30"/>
    <p:sldId id="1177" r:id="rId31"/>
    <p:sldId id="1178" r:id="rId32"/>
    <p:sldId id="1179" r:id="rId33"/>
    <p:sldId id="1180" r:id="rId34"/>
    <p:sldId id="1187" r:id="rId35"/>
    <p:sldId id="1186" r:id="rId36"/>
    <p:sldId id="1201" r:id="rId37"/>
    <p:sldId id="1182" r:id="rId38"/>
    <p:sldId id="1188" r:id="rId39"/>
    <p:sldId id="1181" r:id="rId40"/>
    <p:sldId id="1193" r:id="rId41"/>
    <p:sldId id="1202" r:id="rId42"/>
    <p:sldId id="1194" r:id="rId43"/>
    <p:sldId id="1199" r:id="rId44"/>
    <p:sldId id="1203" r:id="rId45"/>
    <p:sldId id="1204" r:id="rId46"/>
    <p:sldId id="1200" r:id="rId47"/>
    <p:sldId id="1206" r:id="rId48"/>
    <p:sldId id="1195" r:id="rId49"/>
    <p:sldId id="1089" r:id="rId50"/>
  </p:sldIdLst>
  <p:sldSz cx="9144000" cy="6858000" type="screen4x3"/>
  <p:notesSz cx="7027863" cy="9313863"/>
  <p:custDataLst>
    <p:tags r:id="rId54"/>
  </p:custDataLst>
  <p:defaultTextStyle>
    <a:defPPr>
      <a:defRPr lang="en-US"/>
    </a:defPPr>
    <a:lvl1pPr algn="l" rtl="0" fontAlgn="base">
      <a:spcBef>
        <a:spcPct val="0"/>
      </a:spcBef>
      <a:spcAft>
        <a:spcPct val="0"/>
      </a:spcAft>
      <a:defRPr sz="2400" i="1" kern="1200">
        <a:solidFill>
          <a:schemeClr val="tx1"/>
        </a:solidFill>
        <a:latin typeface="Arial" charset="0"/>
        <a:ea typeface="ＭＳ Ｐゴシック" charset="-128"/>
        <a:cs typeface="+mn-cs"/>
      </a:defRPr>
    </a:lvl1pPr>
    <a:lvl2pPr marL="457200" algn="l" rtl="0" fontAlgn="base">
      <a:spcBef>
        <a:spcPct val="0"/>
      </a:spcBef>
      <a:spcAft>
        <a:spcPct val="0"/>
      </a:spcAft>
      <a:defRPr sz="2400" i="1" kern="1200">
        <a:solidFill>
          <a:schemeClr val="tx1"/>
        </a:solidFill>
        <a:latin typeface="Arial" charset="0"/>
        <a:ea typeface="ＭＳ Ｐゴシック" charset="-128"/>
        <a:cs typeface="+mn-cs"/>
      </a:defRPr>
    </a:lvl2pPr>
    <a:lvl3pPr marL="914400" algn="l" rtl="0" fontAlgn="base">
      <a:spcBef>
        <a:spcPct val="0"/>
      </a:spcBef>
      <a:spcAft>
        <a:spcPct val="0"/>
      </a:spcAft>
      <a:defRPr sz="2400" i="1" kern="1200">
        <a:solidFill>
          <a:schemeClr val="tx1"/>
        </a:solidFill>
        <a:latin typeface="Arial" charset="0"/>
        <a:ea typeface="ＭＳ Ｐゴシック" charset="-128"/>
        <a:cs typeface="+mn-cs"/>
      </a:defRPr>
    </a:lvl3pPr>
    <a:lvl4pPr marL="1371600" algn="l" rtl="0" fontAlgn="base">
      <a:spcBef>
        <a:spcPct val="0"/>
      </a:spcBef>
      <a:spcAft>
        <a:spcPct val="0"/>
      </a:spcAft>
      <a:defRPr sz="2400" i="1" kern="1200">
        <a:solidFill>
          <a:schemeClr val="tx1"/>
        </a:solidFill>
        <a:latin typeface="Arial" charset="0"/>
        <a:ea typeface="ＭＳ Ｐゴシック" charset="-128"/>
        <a:cs typeface="+mn-cs"/>
      </a:defRPr>
    </a:lvl4pPr>
    <a:lvl5pPr marL="1828800" algn="l" rtl="0" fontAlgn="base">
      <a:spcBef>
        <a:spcPct val="0"/>
      </a:spcBef>
      <a:spcAft>
        <a:spcPct val="0"/>
      </a:spcAft>
      <a:defRPr sz="2400" i="1" kern="1200">
        <a:solidFill>
          <a:schemeClr val="tx1"/>
        </a:solidFill>
        <a:latin typeface="Arial" charset="0"/>
        <a:ea typeface="ＭＳ Ｐゴシック" charset="-128"/>
        <a:cs typeface="+mn-cs"/>
      </a:defRPr>
    </a:lvl5pPr>
    <a:lvl6pPr marL="2286000" algn="l" defTabSz="914400" rtl="0" eaLnBrk="1" latinLnBrk="0" hangingPunct="1">
      <a:defRPr sz="2400" i="1" kern="1200">
        <a:solidFill>
          <a:schemeClr val="tx1"/>
        </a:solidFill>
        <a:latin typeface="Arial" charset="0"/>
        <a:ea typeface="ＭＳ Ｐゴシック" charset="-128"/>
        <a:cs typeface="+mn-cs"/>
      </a:defRPr>
    </a:lvl6pPr>
    <a:lvl7pPr marL="2743200" algn="l" defTabSz="914400" rtl="0" eaLnBrk="1" latinLnBrk="0" hangingPunct="1">
      <a:defRPr sz="2400" i="1" kern="1200">
        <a:solidFill>
          <a:schemeClr val="tx1"/>
        </a:solidFill>
        <a:latin typeface="Arial" charset="0"/>
        <a:ea typeface="ＭＳ Ｐゴシック" charset="-128"/>
        <a:cs typeface="+mn-cs"/>
      </a:defRPr>
    </a:lvl7pPr>
    <a:lvl8pPr marL="3200400" algn="l" defTabSz="914400" rtl="0" eaLnBrk="1" latinLnBrk="0" hangingPunct="1">
      <a:defRPr sz="2400" i="1" kern="1200">
        <a:solidFill>
          <a:schemeClr val="tx1"/>
        </a:solidFill>
        <a:latin typeface="Arial" charset="0"/>
        <a:ea typeface="ＭＳ Ｐゴシック" charset="-128"/>
        <a:cs typeface="+mn-cs"/>
      </a:defRPr>
    </a:lvl8pPr>
    <a:lvl9pPr marL="3657600" algn="l" defTabSz="914400" rtl="0" eaLnBrk="1" latinLnBrk="0" hangingPunct="1">
      <a:defRPr sz="2400" i="1"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889"/>
    <a:srgbClr val="E6E3B7"/>
    <a:srgbClr val="BE1E2D"/>
    <a:srgbClr val="BF202F"/>
    <a:srgbClr val="E6E5B7"/>
    <a:srgbClr val="000000"/>
    <a:srgbClr val="666666"/>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32" autoAdjust="0"/>
    <p:restoredTop sz="94660"/>
  </p:normalViewPr>
  <p:slideViewPr>
    <p:cSldViewPr snapToGrid="0">
      <p:cViewPr>
        <p:scale>
          <a:sx n="100" d="100"/>
          <a:sy n="100" d="100"/>
        </p:scale>
        <p:origin x="-2896" y="-552"/>
      </p:cViewPr>
      <p:guideLst>
        <p:guide orient="horz" pos="269"/>
        <p:guide pos="25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8" d="100"/>
          <a:sy n="78" d="100"/>
        </p:scale>
        <p:origin x="-3948" y="-96"/>
      </p:cViewPr>
      <p:guideLst>
        <p:guide orient="horz" pos="2933"/>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9400"/>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i="0">
                <a:latin typeface="Arial" charset="0"/>
                <a:ea typeface="+mn-ea"/>
                <a:cs typeface="+mn-cs"/>
              </a:defRPr>
            </a:lvl1pPr>
          </a:lstStyle>
          <a:p>
            <a:pPr>
              <a:defRPr/>
            </a:pPr>
            <a:endParaRPr lang="en-US" dirty="0"/>
          </a:p>
        </p:txBody>
      </p:sp>
      <p:sp>
        <p:nvSpPr>
          <p:cNvPr id="345091" name="Rectangle 3"/>
          <p:cNvSpPr>
            <a:spLocks noGrp="1" noChangeArrowheads="1"/>
          </p:cNvSpPr>
          <p:nvPr>
            <p:ph type="dt" sz="quarter" idx="1"/>
          </p:nvPr>
        </p:nvSpPr>
        <p:spPr bwMode="auto">
          <a:xfrm>
            <a:off x="3983038" y="0"/>
            <a:ext cx="3044825" cy="279400"/>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i="0">
                <a:latin typeface="Arial" charset="0"/>
                <a:ea typeface="+mn-ea"/>
                <a:cs typeface="+mn-cs"/>
              </a:defRPr>
            </a:lvl1pPr>
          </a:lstStyle>
          <a:p>
            <a:pPr>
              <a:defRPr/>
            </a:pPr>
            <a:endParaRPr lang="en-US" dirty="0"/>
          </a:p>
        </p:txBody>
      </p:sp>
      <p:sp>
        <p:nvSpPr>
          <p:cNvPr id="345092" name="Rectangle 4"/>
          <p:cNvSpPr>
            <a:spLocks noGrp="1" noChangeArrowheads="1"/>
          </p:cNvSpPr>
          <p:nvPr>
            <p:ph type="ftr" sz="quarter" idx="2"/>
          </p:nvPr>
        </p:nvSpPr>
        <p:spPr bwMode="auto">
          <a:xfrm>
            <a:off x="0" y="9034463"/>
            <a:ext cx="3044825" cy="279400"/>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i="0">
                <a:latin typeface="Arial" charset="0"/>
                <a:ea typeface="+mn-ea"/>
                <a:cs typeface="+mn-cs"/>
              </a:defRPr>
            </a:lvl1pPr>
          </a:lstStyle>
          <a:p>
            <a:pPr>
              <a:defRPr/>
            </a:pPr>
            <a:r>
              <a:rPr lang="en-US" dirty="0"/>
              <a:t>Progress Software</a:t>
            </a:r>
          </a:p>
        </p:txBody>
      </p:sp>
      <p:sp>
        <p:nvSpPr>
          <p:cNvPr id="345093" name="Rectangle 5"/>
          <p:cNvSpPr>
            <a:spLocks noGrp="1" noChangeArrowheads="1"/>
          </p:cNvSpPr>
          <p:nvPr>
            <p:ph type="sldNum" sz="quarter" idx="3"/>
          </p:nvPr>
        </p:nvSpPr>
        <p:spPr bwMode="auto">
          <a:xfrm>
            <a:off x="3983038" y="9034463"/>
            <a:ext cx="3044825" cy="279400"/>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defRPr sz="1200" b="1" i="0"/>
            </a:lvl1pPr>
          </a:lstStyle>
          <a:p>
            <a:fld id="{375F6F46-BE31-4E94-BF58-9F9081C32FED}" type="slidenum">
              <a:rPr lang="en-US"/>
              <a:pPr/>
              <a:t>‹#›</a:t>
            </a:fld>
            <a:endParaRPr lang="en-US" dirty="0"/>
          </a:p>
        </p:txBody>
      </p:sp>
    </p:spTree>
    <p:extLst>
      <p:ext uri="{BB962C8B-B14F-4D97-AF65-F5344CB8AC3E}">
        <p14:creationId xmlns:p14="http://schemas.microsoft.com/office/powerpoint/2010/main" val="603600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ea typeface="+mn-ea"/>
                <a:cs typeface="+mn-cs"/>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ea typeface="+mn-ea"/>
                <a:cs typeface="+mn-cs"/>
              </a:defRPr>
            </a:lvl1pPr>
          </a:lstStyle>
          <a:p>
            <a:pPr>
              <a:defRPr/>
            </a:pPr>
            <a:endParaRPr lang="en-US" dirty="0"/>
          </a:p>
        </p:txBody>
      </p:sp>
      <p:sp>
        <p:nvSpPr>
          <p:cNvPr id="11268" name="Rectangle 4"/>
          <p:cNvSpPr>
            <a:spLocks noGrp="1" noRot="1" noChangeAspect="1" noChangeArrowheads="1" noTextEdit="1"/>
          </p:cNvSpPr>
          <p:nvPr>
            <p:ph type="sldImg" idx="2"/>
          </p:nvPr>
        </p:nvSpPr>
        <p:spPr bwMode="auto">
          <a:xfrm>
            <a:off x="1187450" y="700088"/>
            <a:ext cx="46561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ea typeface="+mn-ea"/>
                <a:cs typeface="+mn-cs"/>
              </a:defRPr>
            </a:lvl1pPr>
          </a:lstStyle>
          <a:p>
            <a:pPr>
              <a:defRPr/>
            </a:pPr>
            <a:r>
              <a:rPr lang="en-US" dirty="0"/>
              <a:t>Progress Software</a:t>
            </a:r>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defRPr sz="1200" b="1" i="0"/>
            </a:lvl1pPr>
          </a:lstStyle>
          <a:p>
            <a:fld id="{F3A6DDD3-6403-418D-BAD0-88E7F8A810C2}" type="slidenum">
              <a:rPr lang="en-US"/>
              <a:pPr/>
              <a:t>‹#›</a:t>
            </a:fld>
            <a:endParaRPr lang="en-US" dirty="0"/>
          </a:p>
        </p:txBody>
      </p:sp>
    </p:spTree>
    <p:extLst>
      <p:ext uri="{BB962C8B-B14F-4D97-AF65-F5344CB8AC3E}">
        <p14:creationId xmlns:p14="http://schemas.microsoft.com/office/powerpoint/2010/main" val="2341500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fld id="{F7E7E7AB-8B3E-4C57-B2AA-502C1B96DEEE}" type="slidenum">
              <a:rPr lang="en-US"/>
              <a:pPr/>
              <a:t>1</a:t>
            </a:fld>
            <a:endParaRPr lang="en-US" dirty="0"/>
          </a:p>
        </p:txBody>
      </p:sp>
      <p:sp>
        <p:nvSpPr>
          <p:cNvPr id="13315" name="Rectangle 2"/>
          <p:cNvSpPr>
            <a:spLocks noGrp="1" noRot="1" noChangeAspect="1" noChangeArrowheads="1" noTextEdit="1"/>
          </p:cNvSpPr>
          <p:nvPr>
            <p:ph type="sldImg"/>
          </p:nvPr>
        </p:nvSpPr>
        <p:spPr>
          <a:xfrm>
            <a:off x="1185863" y="700088"/>
            <a:ext cx="4656137" cy="3492500"/>
          </a:xfrm>
          <a:ln/>
        </p:spPr>
      </p:sp>
      <p:sp>
        <p:nvSpPr>
          <p:cNvPr id="13316" name="Rectangle 3"/>
          <p:cNvSpPr>
            <a:spLocks noGrp="1" noChangeArrowheads="1"/>
          </p:cNvSpPr>
          <p:nvPr>
            <p:ph type="body" idx="1"/>
          </p:nvPr>
        </p:nvSpPr>
        <p:spPr>
          <a:noFill/>
          <a:ln>
            <a:prstDash val="solid"/>
          </a:ln>
        </p:spPr>
        <p:txBody>
          <a:bodyPr/>
          <a:lstStyle/>
          <a:p>
            <a:pPr eaLnBrk="1" hangingPunct="1">
              <a:lnSpc>
                <a:spcPct val="90000"/>
              </a:lnSpc>
            </a:pP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983038" y="8848725"/>
            <a:ext cx="3044825" cy="465138"/>
          </a:xfrm>
          <a:prstGeom prst="rect">
            <a:avLst/>
          </a:prstGeom>
          <a:noFill/>
          <a:ln w="9525">
            <a:noFill/>
            <a:prstDash val="sysDot"/>
            <a:miter lim="800000"/>
            <a:headEnd/>
            <a:tailEnd/>
          </a:ln>
        </p:spPr>
        <p:txBody>
          <a:bodyPr lIns="93359" tIns="46680" rIns="93359" bIns="46680" anchor="b"/>
          <a:lstStyle/>
          <a:p>
            <a:pPr algn="r" defTabSz="935038" eaLnBrk="0" hangingPunct="0"/>
            <a:fld id="{66FD48CC-D79C-4669-BB5B-885C3AAA59D6}" type="slidenum">
              <a:rPr lang="en-US" sz="1200" i="0"/>
              <a:pPr algn="r" defTabSz="935038" eaLnBrk="0" hangingPunct="0"/>
              <a:t>49</a:t>
            </a:fld>
            <a:endParaRPr lang="en-US" sz="1200" i="0" dirty="0"/>
          </a:p>
        </p:txBody>
      </p:sp>
      <p:sp>
        <p:nvSpPr>
          <p:cNvPr id="21507" name="Rectangle 2"/>
          <p:cNvSpPr>
            <a:spLocks noGrp="1" noRot="1" noChangeAspect="1" noChangeArrowheads="1" noTextEdit="1"/>
          </p:cNvSpPr>
          <p:nvPr>
            <p:ph type="sldImg"/>
          </p:nvPr>
        </p:nvSpPr>
        <p:spPr>
          <a:xfrm>
            <a:off x="1185863" y="700088"/>
            <a:ext cx="4656137" cy="3492500"/>
          </a:xfrm>
          <a:ln/>
        </p:spPr>
      </p:sp>
      <p:sp>
        <p:nvSpPr>
          <p:cNvPr id="21508" name="Rectangle 3"/>
          <p:cNvSpPr>
            <a:spLocks noGrp="1" noChangeArrowheads="1"/>
          </p:cNvSpPr>
          <p:nvPr>
            <p:ph type="body" idx="1"/>
          </p:nvPr>
        </p:nvSpPr>
        <p:spPr>
          <a:noFill/>
          <a:ln>
            <a:prstDash val="solid"/>
          </a:ln>
        </p:spPr>
        <p:txBody>
          <a:bodyPr lIns="93578" tIns="46789" rIns="93578" bIns="46789"/>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 a sales and marketing engine that is very similar to </a:t>
            </a:r>
          </a:p>
          <a:p>
            <a:r>
              <a:rPr lang="en-US" dirty="0" smtClean="0"/>
              <a:t>Primarily a telesales based organization.</a:t>
            </a:r>
            <a:r>
              <a:rPr lang="en-US" baseline="0" dirty="0" smtClean="0"/>
              <a:t>  We use the web as a conduit to provide all of the resources needed for customers to investigate and do a POC. The types of offers we provide range from free items like webinars, code examples, documentation, through things that they can pay for like virtual instructor led course, </a:t>
            </a:r>
            <a:r>
              <a:rPr lang="en-US" baseline="0" dirty="0" err="1" smtClean="0"/>
              <a:t>healthcheck</a:t>
            </a:r>
            <a:r>
              <a:rPr lang="en-US" baseline="0" dirty="0" smtClean="0"/>
              <a:t>, development support subscription and deployment subscription.   We make our money on the subscription.  What is the pricing model for your subscription?  We price by the machine it is like a CPU based pricing.  Would a standard be a dual core or quad core. You can buy a subscription for $10K for CPU or $20K for dual core.  We also have discount pricing and we have developer pricing which is 8X5 and access to developer and training.  We charge by the seat in that model, costs about $5K.  Have you compared cost of Fuse versus commercial software.  Depends on the number of years you run the model.  Year one you are talking about 25-30% of the cost versus a commercially licensed ESB.  That is no different than any of the other open source categories that have emerged.  Certain industries are cost sensitive like retail and government who are big early adopters of open source – they view IT as a cost center.  We are providing pedestrian pricing for pedestrian applications.  Are you bottom feeding?  No these companies are looking for the best of both worlds.  They are looking for software that works at a low price where they can get big company help when they need it.  We tend to focus on the cool, strategic, sexy apps as industry insiders, but most of the business is in the middle.  These projects are very mature, 1000s of apps built on them.  What’s the ballpark of subscription $30-50K taking out the outliers.  There are some very big ones, there numbers are huge too.  We have 200 customers, subscription customers probably closer to 75.  we had 135% </a:t>
            </a:r>
            <a:r>
              <a:rPr lang="en-US" baseline="0" dirty="0" err="1" smtClean="0"/>
              <a:t>topline</a:t>
            </a:r>
            <a:r>
              <a:rPr lang="en-US" baseline="0" dirty="0" smtClean="0"/>
              <a:t> growth last year.  This model works if you have a large, thriving open source community underlying it.  In this case we do.  </a:t>
            </a:r>
            <a:endParaRPr lang="en-US" dirty="0"/>
          </a:p>
        </p:txBody>
      </p:sp>
      <p:sp>
        <p:nvSpPr>
          <p:cNvPr id="4" name="Slide Number Placeholder 3"/>
          <p:cNvSpPr>
            <a:spLocks noGrp="1"/>
          </p:cNvSpPr>
          <p:nvPr>
            <p:ph type="sldNum" sz="quarter" idx="10"/>
          </p:nvPr>
        </p:nvSpPr>
        <p:spPr/>
        <p:txBody>
          <a:bodyPr/>
          <a:lstStyle/>
          <a:p>
            <a:fld id="{F3A6DDD3-6403-418D-BAD0-88E7F8A810C2}"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152400"/>
            <a:ext cx="9144000" cy="1422400"/>
          </a:xfrm>
          <a:prstGeom prst="rect">
            <a:avLst/>
          </a:prstGeom>
          <a:solidFill>
            <a:srgbClr val="BE1E2D"/>
          </a:solidFill>
          <a:ln w="12700" cap="flat" cmpd="sng" algn="ctr">
            <a:noFill/>
            <a:prstDash val="solid"/>
            <a:round/>
            <a:headEnd type="none" w="med" len="med"/>
            <a:tailEnd type="none" w="med" len="med"/>
          </a:ln>
          <a:effectLst/>
        </p:spPr>
        <p:txBody>
          <a:bodyPr anchor="ctr">
            <a:spAutoFit/>
          </a:bodyPr>
          <a:lstStyle/>
          <a:p>
            <a:pPr algn="ctr">
              <a:spcBef>
                <a:spcPct val="50000"/>
              </a:spcBef>
              <a:buSzPct val="130000"/>
              <a:defRPr/>
            </a:pPr>
            <a:endParaRPr lang="en-US" dirty="0">
              <a:ea typeface="+mn-ea"/>
            </a:endParaRPr>
          </a:p>
        </p:txBody>
      </p:sp>
      <p:sp>
        <p:nvSpPr>
          <p:cNvPr id="5" name="Rectangle 4"/>
          <p:cNvSpPr/>
          <p:nvPr userDrawn="1"/>
        </p:nvSpPr>
        <p:spPr bwMode="auto">
          <a:xfrm>
            <a:off x="0" y="5608638"/>
            <a:ext cx="9144000" cy="1249362"/>
          </a:xfrm>
          <a:prstGeom prst="rect">
            <a:avLst/>
          </a:prstGeom>
          <a:solidFill>
            <a:schemeClr val="bg2"/>
          </a:solidFill>
          <a:ln w="12700" cap="flat" cmpd="sng" algn="ctr">
            <a:noFill/>
            <a:prstDash val="solid"/>
            <a:round/>
            <a:headEnd type="none" w="med" len="med"/>
            <a:tailEnd type="none" w="med" len="med"/>
          </a:ln>
          <a:effectLst/>
        </p:spPr>
        <p:txBody>
          <a:bodyPr anchor="ctr">
            <a:spAutoFit/>
          </a:bodyPr>
          <a:lstStyle/>
          <a:p>
            <a:pPr algn="ctr">
              <a:spcBef>
                <a:spcPct val="50000"/>
              </a:spcBef>
              <a:buSzPct val="130000"/>
              <a:defRPr/>
            </a:pPr>
            <a:endParaRPr lang="en-US" dirty="0">
              <a:ea typeface="+mn-ea"/>
            </a:endParaRPr>
          </a:p>
        </p:txBody>
      </p:sp>
      <p:sp>
        <p:nvSpPr>
          <p:cNvPr id="6" name="Rectangle 5"/>
          <p:cNvSpPr/>
          <p:nvPr userDrawn="1"/>
        </p:nvSpPr>
        <p:spPr bwMode="auto">
          <a:xfrm>
            <a:off x="0" y="1177925"/>
            <a:ext cx="9144000" cy="3079750"/>
          </a:xfrm>
          <a:prstGeom prst="rect">
            <a:avLst/>
          </a:prstGeom>
          <a:solidFill>
            <a:schemeClr val="tx1"/>
          </a:solidFill>
          <a:ln w="12700" cap="flat" cmpd="sng" algn="ctr">
            <a:noFill/>
            <a:prstDash val="solid"/>
            <a:round/>
            <a:headEnd type="none" w="med" len="med"/>
            <a:tailEnd type="none" w="med" len="med"/>
          </a:ln>
          <a:effectLst/>
        </p:spPr>
        <p:txBody>
          <a:bodyPr anchor="ctr">
            <a:spAutoFit/>
          </a:bodyPr>
          <a:lstStyle/>
          <a:p>
            <a:pPr algn="ctr">
              <a:spcBef>
                <a:spcPct val="50000"/>
              </a:spcBef>
              <a:buSzPct val="130000"/>
              <a:defRPr/>
            </a:pPr>
            <a:endParaRPr lang="en-US" dirty="0">
              <a:ea typeface="+mn-ea"/>
            </a:endParaRPr>
          </a:p>
        </p:txBody>
      </p:sp>
      <p:pic>
        <p:nvPicPr>
          <p:cNvPr id="9" name="Picture 21" descr="black.png"/>
          <p:cNvPicPr>
            <a:picLocks noChangeAspect="1"/>
          </p:cNvPicPr>
          <p:nvPr userDrawn="1"/>
        </p:nvPicPr>
        <p:blipFill>
          <a:blip r:embed="rId2" cstate="print"/>
          <a:srcRect r="1961"/>
          <a:stretch>
            <a:fillRect/>
          </a:stretch>
        </p:blipFill>
        <p:spPr bwMode="auto">
          <a:xfrm>
            <a:off x="3657600" y="3941763"/>
            <a:ext cx="5486400" cy="484187"/>
          </a:xfrm>
          <a:prstGeom prst="rect">
            <a:avLst/>
          </a:prstGeom>
          <a:noFill/>
          <a:ln w="9525">
            <a:noFill/>
            <a:miter lim="800000"/>
            <a:headEnd/>
            <a:tailEnd/>
          </a:ln>
        </p:spPr>
      </p:pic>
      <p:pic>
        <p:nvPicPr>
          <p:cNvPr id="10" name="Picture 22" descr="black.png"/>
          <p:cNvPicPr>
            <a:picLocks noChangeAspect="1"/>
          </p:cNvPicPr>
          <p:nvPr userDrawn="1"/>
        </p:nvPicPr>
        <p:blipFill>
          <a:blip r:embed="rId3" cstate="print"/>
          <a:srcRect l="1830" t="50000" r="1292" b="15517"/>
          <a:stretch>
            <a:fillRect/>
          </a:stretch>
        </p:blipFill>
        <p:spPr bwMode="auto">
          <a:xfrm>
            <a:off x="0" y="1066800"/>
            <a:ext cx="9144000" cy="334963"/>
          </a:xfrm>
          <a:prstGeom prst="rect">
            <a:avLst/>
          </a:prstGeom>
          <a:noFill/>
          <a:ln w="9525">
            <a:noFill/>
            <a:miter lim="800000"/>
            <a:headEnd/>
            <a:tailEnd/>
          </a:ln>
        </p:spPr>
      </p:pic>
      <p:pic>
        <p:nvPicPr>
          <p:cNvPr id="11" name="Picture 23" descr="red.png"/>
          <p:cNvPicPr>
            <a:picLocks noChangeAspect="1"/>
          </p:cNvPicPr>
          <p:nvPr userDrawn="1"/>
        </p:nvPicPr>
        <p:blipFill>
          <a:blip r:embed="rId4" cstate="print"/>
          <a:srcRect t="25000" r="6299"/>
          <a:stretch>
            <a:fillRect/>
          </a:stretch>
        </p:blipFill>
        <p:spPr bwMode="auto">
          <a:xfrm rot="10800000">
            <a:off x="0" y="4022725"/>
            <a:ext cx="8747125" cy="354013"/>
          </a:xfrm>
          <a:prstGeom prst="rect">
            <a:avLst/>
          </a:prstGeom>
          <a:noFill/>
          <a:ln w="9525">
            <a:noFill/>
            <a:miter lim="800000"/>
            <a:headEnd/>
            <a:tailEnd/>
          </a:ln>
        </p:spPr>
      </p:pic>
      <p:sp>
        <p:nvSpPr>
          <p:cNvPr id="1714179" name="Rectangle 3"/>
          <p:cNvSpPr>
            <a:spLocks noGrp="1" noChangeArrowheads="1"/>
          </p:cNvSpPr>
          <p:nvPr>
            <p:ph type="ctrTitle"/>
          </p:nvPr>
        </p:nvSpPr>
        <p:spPr bwMode="auto">
          <a:xfrm>
            <a:off x="403225" y="1980282"/>
            <a:ext cx="8232775" cy="553998"/>
          </a:xfrm>
          <a:ln algn="ctr"/>
        </p:spPr>
        <p:txBody>
          <a:bodyPr lIns="0" tIns="0" rIns="0" bIns="0"/>
          <a:lstStyle>
            <a:lvl1pPr>
              <a:lnSpc>
                <a:spcPct val="100000"/>
              </a:lnSpc>
              <a:defRPr sz="3600" b="0">
                <a:solidFill>
                  <a:srgbClr val="FFEAB7"/>
                </a:solidFill>
                <a:latin typeface="Calibri"/>
                <a:cs typeface="Calibri"/>
              </a:defRPr>
            </a:lvl1pPr>
          </a:lstStyle>
          <a:p>
            <a:r>
              <a:rPr lang="en-US" smtClean="0"/>
              <a:t>Click to edit Master title style</a:t>
            </a:r>
            <a:endParaRPr lang="en-US" dirty="0"/>
          </a:p>
        </p:txBody>
      </p:sp>
      <p:sp>
        <p:nvSpPr>
          <p:cNvPr id="1714182" name="Rectangle 6"/>
          <p:cNvSpPr>
            <a:spLocks noGrp="1" noChangeArrowheads="1"/>
          </p:cNvSpPr>
          <p:nvPr>
            <p:ph type="subTitle" idx="1"/>
          </p:nvPr>
        </p:nvSpPr>
        <p:spPr>
          <a:xfrm>
            <a:off x="404439" y="2944995"/>
            <a:ext cx="8253648" cy="723098"/>
          </a:xfrm>
          <a:ln algn="ctr"/>
        </p:spPr>
        <p:txBody>
          <a:bodyPr lIns="0" tIns="0" rIns="0" bIns="0"/>
          <a:lstStyle>
            <a:lvl1pPr marL="0" indent="0">
              <a:buClrTx/>
              <a:buFontTx/>
              <a:buNone/>
              <a:defRPr sz="2800" i="0">
                <a:solidFill>
                  <a:srgbClr val="FFEAB7"/>
                </a:solidFill>
                <a:latin typeface="Calibri"/>
                <a:cs typeface="Calibri"/>
              </a:defRPr>
            </a:lvl1pPr>
          </a:lstStyle>
          <a:p>
            <a:r>
              <a:rPr lang="en-US" smtClean="0"/>
              <a:t>Click to edit Master subtitle style</a:t>
            </a:r>
            <a:endParaRPr lang="en-US" dirty="0" smtClean="0"/>
          </a:p>
        </p:txBody>
      </p:sp>
      <p:pic>
        <p:nvPicPr>
          <p:cNvPr id="13" name="Picture 12" descr="FuseSource logo with tag v1.png"/>
          <p:cNvPicPr>
            <a:picLocks noChangeAspect="1"/>
          </p:cNvPicPr>
          <p:nvPr userDrawn="1"/>
        </p:nvPicPr>
        <p:blipFill>
          <a:blip r:embed="rId5" cstate="print"/>
          <a:stretch>
            <a:fillRect/>
          </a:stretch>
        </p:blipFill>
        <p:spPr>
          <a:xfrm>
            <a:off x="6034315" y="5873249"/>
            <a:ext cx="2656114" cy="638813"/>
          </a:xfrm>
          <a:prstGeom prst="rect">
            <a:avLst/>
          </a:prstGeom>
        </p:spPr>
      </p:pic>
    </p:spTree>
  </p:cSld>
  <p:clrMapOvr>
    <a:masterClrMapping/>
  </p:clrMapOvr>
  <p:transition xmlns:p14="http://schemas.microsoft.com/office/powerpoint/2010/mai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EAB7"/>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EAB7"/>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108868"/>
            <a:ext cx="4038600" cy="5063332"/>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08868"/>
            <a:ext cx="4038600" cy="5063332"/>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EAB7"/>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77435"/>
            <a:ext cx="4040188" cy="639762"/>
          </a:xfrm>
        </p:spPr>
        <p:txBody>
          <a:bodyPr anchor="b"/>
          <a:lstStyle>
            <a:lvl1pPr marL="0" indent="0">
              <a:buNone/>
              <a:defRPr sz="22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87794"/>
            <a:ext cx="4040188" cy="4238369"/>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177435"/>
            <a:ext cx="4041775" cy="639762"/>
          </a:xfrm>
        </p:spPr>
        <p:txBody>
          <a:bodyPr anchor="b"/>
          <a:lstStyle>
            <a:lvl1pPr marL="0" indent="0">
              <a:buNone/>
              <a:defRPr sz="22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87794"/>
            <a:ext cx="4041775" cy="4238369"/>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EAB7"/>
                </a:solidFill>
              </a:defRPr>
            </a:lvl1pPr>
          </a:lstStyle>
          <a:p>
            <a:r>
              <a:rPr lang="en-US" dirty="0" smtClean="0"/>
              <a:t>Click to edit Master title style</a:t>
            </a:r>
            <a:endParaRPr lang="en-US" dirty="0"/>
          </a:p>
        </p:txBody>
      </p:sp>
      <p:sp>
        <p:nvSpPr>
          <p:cNvPr id="4" name="Chart Placeholder 3"/>
          <p:cNvSpPr>
            <a:spLocks noGrp="1"/>
          </p:cNvSpPr>
          <p:nvPr>
            <p:ph type="chart" sz="quarter" idx="10"/>
          </p:nvPr>
        </p:nvSpPr>
        <p:spPr>
          <a:xfrm>
            <a:off x="530225" y="1371600"/>
            <a:ext cx="8296275" cy="4667250"/>
          </a:xfrm>
        </p:spPr>
        <p:txBody>
          <a:bodyPr/>
          <a:lstStyle/>
          <a:p>
            <a:pPr lvl="0"/>
            <a:endParaRPr lang="en-US" noProof="0" dirty="0"/>
          </a:p>
        </p:txBody>
      </p:sp>
    </p:spTree>
  </p:cSld>
  <p:clrMapOvr>
    <a:masterClrMapping/>
  </p:clrMapOvr>
  <p:transition xmlns:p14="http://schemas.microsoft.com/office/powerpoint/2010/mai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EAB7"/>
                </a:solidFill>
              </a:defRPr>
            </a:lvl1pPr>
          </a:lstStyle>
          <a:p>
            <a:r>
              <a:rPr lang="en-US" dirty="0" smtClean="0"/>
              <a:t>Click to edit Master title style</a:t>
            </a:r>
            <a:endParaRPr lang="en-US" dirty="0"/>
          </a:p>
        </p:txBody>
      </p:sp>
      <p:sp>
        <p:nvSpPr>
          <p:cNvPr id="4" name="Table Placeholder 3"/>
          <p:cNvSpPr>
            <a:spLocks noGrp="1"/>
          </p:cNvSpPr>
          <p:nvPr>
            <p:ph type="tbl" sz="quarter" idx="10"/>
          </p:nvPr>
        </p:nvSpPr>
        <p:spPr>
          <a:xfrm>
            <a:off x="403225" y="1150938"/>
            <a:ext cx="8482678" cy="4984750"/>
          </a:xfrm>
        </p:spPr>
        <p:txBody>
          <a:bodyPr/>
          <a:lstStyle/>
          <a:p>
            <a:pPr lvl="0"/>
            <a:endParaRPr lang="en-US" noProof="0" dirty="0"/>
          </a:p>
        </p:txBody>
      </p:sp>
    </p:spTree>
  </p:cSld>
  <p:clrMapOvr>
    <a:masterClrMapping/>
  </p:clrMapOvr>
  <p:transition xmlns:p14="http://schemas.microsoft.com/office/powerpoint/2010/mai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1350" y="274320"/>
            <a:ext cx="7330650" cy="459100"/>
          </a:xfrm>
        </p:spPr>
        <p:txBody>
          <a:bodyPr/>
          <a:lstStyle>
            <a:lvl1pPr>
              <a:defRPr>
                <a:solidFill>
                  <a:srgbClr val="FFEAB7"/>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3"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9144000" cy="955675"/>
          </a:xfrm>
          <a:prstGeom prst="rect">
            <a:avLst/>
          </a:prstGeom>
          <a:solidFill>
            <a:schemeClr val="tx1"/>
          </a:solidFill>
          <a:ln w="12700" cap="flat" cmpd="sng" algn="ctr">
            <a:noFill/>
            <a:prstDash val="solid"/>
            <a:round/>
            <a:headEnd type="none" w="med" len="med"/>
            <a:tailEnd type="none" w="med" len="med"/>
          </a:ln>
          <a:effectLst/>
        </p:spPr>
        <p:txBody>
          <a:bodyPr anchor="ctr">
            <a:spAutoFit/>
          </a:bodyPr>
          <a:lstStyle/>
          <a:p>
            <a:pPr algn="ctr">
              <a:spcBef>
                <a:spcPct val="50000"/>
              </a:spcBef>
              <a:buSzPct val="130000"/>
              <a:defRPr/>
            </a:pPr>
            <a:endParaRPr lang="en-US" dirty="0">
              <a:ea typeface="+mn-ea"/>
            </a:endParaRPr>
          </a:p>
        </p:txBody>
      </p:sp>
      <p:sp>
        <p:nvSpPr>
          <p:cNvPr id="1027" name="Rectangle 3"/>
          <p:cNvSpPr>
            <a:spLocks noGrp="1" noChangeArrowheads="1"/>
          </p:cNvSpPr>
          <p:nvPr>
            <p:ph type="body" idx="1"/>
          </p:nvPr>
        </p:nvSpPr>
        <p:spPr bwMode="auto">
          <a:xfrm>
            <a:off x="403225" y="1335088"/>
            <a:ext cx="7772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13158" name="Rectangle 6"/>
          <p:cNvSpPr>
            <a:spLocks noChangeArrowheads="1"/>
          </p:cNvSpPr>
          <p:nvPr/>
        </p:nvSpPr>
        <p:spPr bwMode="auto">
          <a:xfrm>
            <a:off x="403225" y="6591300"/>
            <a:ext cx="158750" cy="161925"/>
          </a:xfrm>
          <a:prstGeom prst="rect">
            <a:avLst/>
          </a:prstGeom>
          <a:noFill/>
          <a:ln w="9525">
            <a:noFill/>
            <a:miter lim="800000"/>
            <a:headEnd/>
            <a:tailEnd/>
          </a:ln>
          <a:effectLst/>
        </p:spPr>
        <p:txBody>
          <a:bodyPr wrap="none" lIns="0" tIns="0" rIns="0" bIns="0">
            <a:spAutoFit/>
          </a:bodyPr>
          <a:lstStyle/>
          <a:p>
            <a:pPr defTabSz="1033463" eaLnBrk="0" hangingPunct="0"/>
            <a:fld id="{560CA191-A198-4563-AD28-7733444C765C}" type="slidenum">
              <a:rPr lang="en-US" sz="1000" i="0">
                <a:solidFill>
                  <a:srgbClr val="000000"/>
                </a:solidFill>
                <a:latin typeface="Calibri" charset="0"/>
              </a:rPr>
              <a:pPr defTabSz="1033463" eaLnBrk="0" hangingPunct="0"/>
              <a:t>‹#›</a:t>
            </a:fld>
            <a:endParaRPr lang="en-US" sz="1000" i="0" dirty="0">
              <a:solidFill>
                <a:srgbClr val="000000"/>
              </a:solidFill>
              <a:latin typeface="Calibri" charset="0"/>
            </a:endParaRPr>
          </a:p>
        </p:txBody>
      </p:sp>
      <p:sp>
        <p:nvSpPr>
          <p:cNvPr id="1032" name="Rectangle 4"/>
          <p:cNvSpPr>
            <a:spLocks noGrp="1" noChangeArrowheads="1"/>
          </p:cNvSpPr>
          <p:nvPr>
            <p:ph type="title"/>
          </p:nvPr>
        </p:nvSpPr>
        <p:spPr bwMode="white">
          <a:xfrm>
            <a:off x="301625" y="271463"/>
            <a:ext cx="7331075" cy="458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smtClean="0"/>
              <a:t>Click to edit Master title style</a:t>
            </a:r>
          </a:p>
        </p:txBody>
      </p:sp>
      <p:pic>
        <p:nvPicPr>
          <p:cNvPr id="1033" name="Picture 16" descr="taupe.png"/>
          <p:cNvPicPr>
            <a:picLocks noChangeAspect="1"/>
          </p:cNvPicPr>
          <p:nvPr userDrawn="1"/>
        </p:nvPicPr>
        <p:blipFill>
          <a:blip r:embed="rId10" cstate="print"/>
          <a:srcRect r="1254" b="13759"/>
          <a:stretch>
            <a:fillRect/>
          </a:stretch>
        </p:blipFill>
        <p:spPr bwMode="auto">
          <a:xfrm>
            <a:off x="2235200" y="812800"/>
            <a:ext cx="6908800" cy="207963"/>
          </a:xfrm>
          <a:prstGeom prst="rect">
            <a:avLst/>
          </a:prstGeom>
          <a:noFill/>
          <a:ln w="9525">
            <a:noFill/>
            <a:miter lim="800000"/>
            <a:headEnd/>
            <a:tailEnd/>
          </a:ln>
        </p:spPr>
      </p:pic>
      <p:pic>
        <p:nvPicPr>
          <p:cNvPr id="1034" name="Picture 14" descr="black.png"/>
          <p:cNvPicPr>
            <a:picLocks noChangeAspect="1"/>
          </p:cNvPicPr>
          <p:nvPr userDrawn="1"/>
        </p:nvPicPr>
        <p:blipFill>
          <a:blip r:embed="rId11" cstate="print"/>
          <a:srcRect t="67931" r="3122" b="5173"/>
          <a:stretch>
            <a:fillRect/>
          </a:stretch>
        </p:blipFill>
        <p:spPr bwMode="auto">
          <a:xfrm>
            <a:off x="0" y="0"/>
            <a:ext cx="9144000" cy="122238"/>
          </a:xfrm>
          <a:prstGeom prst="rect">
            <a:avLst/>
          </a:prstGeom>
          <a:noFill/>
          <a:ln w="9525">
            <a:noFill/>
            <a:miter lim="800000"/>
            <a:headEnd/>
            <a:tailEnd/>
          </a:ln>
        </p:spPr>
      </p:pic>
      <p:pic>
        <p:nvPicPr>
          <p:cNvPr id="1035" name="Picture 13" descr="red.png"/>
          <p:cNvPicPr>
            <a:picLocks noChangeAspect="1"/>
          </p:cNvPicPr>
          <p:nvPr userDrawn="1"/>
        </p:nvPicPr>
        <p:blipFill>
          <a:blip r:embed="rId12" cstate="print"/>
          <a:srcRect t="25000" r="6299"/>
          <a:stretch>
            <a:fillRect/>
          </a:stretch>
        </p:blipFill>
        <p:spPr bwMode="auto">
          <a:xfrm rot="10800000">
            <a:off x="0" y="822325"/>
            <a:ext cx="5289550" cy="214313"/>
          </a:xfrm>
          <a:prstGeom prst="rect">
            <a:avLst/>
          </a:prstGeom>
          <a:noFill/>
          <a:ln w="9525">
            <a:noFill/>
            <a:miter lim="800000"/>
            <a:headEnd/>
            <a:tailEnd/>
          </a:ln>
        </p:spPr>
      </p:pic>
      <p:pic>
        <p:nvPicPr>
          <p:cNvPr id="16" name="Picture 15" descr="FuseSource logo with tag v1.png"/>
          <p:cNvPicPr>
            <a:picLocks noChangeAspect="1"/>
          </p:cNvPicPr>
          <p:nvPr userDrawn="1"/>
        </p:nvPicPr>
        <p:blipFill>
          <a:blip r:embed="rId13" cstate="print"/>
          <a:stretch>
            <a:fillRect/>
          </a:stretch>
        </p:blipFill>
        <p:spPr>
          <a:xfrm>
            <a:off x="7250469" y="6313713"/>
            <a:ext cx="1690332" cy="406536"/>
          </a:xfrm>
          <a:prstGeom prst="rect">
            <a:avLst/>
          </a:prstGeom>
        </p:spPr>
      </p:pic>
      <p:sp>
        <p:nvSpPr>
          <p:cNvPr id="12" name="Rectangle 5"/>
          <p:cNvSpPr>
            <a:spLocks noChangeArrowheads="1"/>
          </p:cNvSpPr>
          <p:nvPr userDrawn="1"/>
        </p:nvSpPr>
        <p:spPr bwMode="black">
          <a:xfrm>
            <a:off x="930275" y="6618288"/>
            <a:ext cx="2329164" cy="415498"/>
          </a:xfrm>
          <a:prstGeom prst="rect">
            <a:avLst/>
          </a:prstGeom>
          <a:noFill/>
          <a:ln w="9525">
            <a:noFill/>
            <a:miter lim="800000"/>
            <a:headEnd/>
            <a:tailEnd/>
          </a:ln>
          <a:effectLst/>
        </p:spPr>
        <p:txBody>
          <a:bodyPr wrap="none" lIns="0" tIns="0" rIns="0" bIns="0">
            <a:prstTxWarp prst="textNoShape">
              <a:avLst/>
            </a:prstTxWarp>
            <a:spAutoFit/>
          </a:bodyPr>
          <a:lstStyle/>
          <a:p>
            <a:pPr eaLnBrk="0" hangingPunct="0">
              <a:spcBef>
                <a:spcPct val="50000"/>
              </a:spcBef>
            </a:pPr>
            <a:r>
              <a:rPr lang="en-US" sz="900" i="0" dirty="0" smtClean="0"/>
              <a:t>© 2012 FuseSource Corp. All rights reserved.</a:t>
            </a:r>
            <a:br>
              <a:rPr lang="en-US" sz="900" i="0" dirty="0" smtClean="0"/>
            </a:br>
            <a:r>
              <a:rPr lang="en-US" sz="900" i="0" dirty="0" smtClean="0"/>
              <a:t/>
            </a:r>
            <a:br>
              <a:rPr lang="en-US" sz="900" i="0" dirty="0" smtClean="0"/>
            </a:br>
            <a:endParaRPr lang="en-US" sz="900" i="0" dirty="0">
              <a:solidFill>
                <a:srgbClr val="000000"/>
              </a:solidFill>
              <a:latin typeface="Calibri" charset="0"/>
              <a:ea typeface="Calibri" charset="0"/>
              <a:cs typeface="Calibri" charset="0"/>
            </a:endParaRPr>
          </a:p>
        </p:txBody>
      </p:sp>
    </p:spTree>
  </p:cSld>
  <p:clrMap bg1="lt1" tx1="dk1" bg2="lt2" tx2="dk2" accent1="accent1" accent2="accent2" accent3="accent3" accent4="accent4" accent5="accent5" accent6="accent6" hlink="hlink" folHlink="folHlink"/>
  <p:sldLayoutIdLst>
    <p:sldLayoutId id="2147483745" r:id="rId1"/>
    <p:sldLayoutId id="2147483738" r:id="rId2"/>
    <p:sldLayoutId id="2147483739" r:id="rId3"/>
    <p:sldLayoutId id="2147483740" r:id="rId4"/>
    <p:sldLayoutId id="2147483741" r:id="rId5"/>
    <p:sldLayoutId id="2147483742" r:id="rId6"/>
    <p:sldLayoutId id="2147483743" r:id="rId7"/>
    <p:sldLayoutId id="2147483744" r:id="rId8"/>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rtl="0" eaLnBrk="0" fontAlgn="base" hangingPunct="0">
        <a:lnSpc>
          <a:spcPct val="90000"/>
        </a:lnSpc>
        <a:spcBef>
          <a:spcPct val="0"/>
        </a:spcBef>
        <a:spcAft>
          <a:spcPct val="0"/>
        </a:spcAft>
        <a:defRPr sz="2600">
          <a:solidFill>
            <a:srgbClr val="FFEAB7"/>
          </a:solidFill>
          <a:latin typeface="Calibri"/>
          <a:ea typeface="ＭＳ Ｐゴシック" charset="-128"/>
          <a:cs typeface="Calibri"/>
        </a:defRPr>
      </a:lvl1pPr>
      <a:lvl2pPr algn="l" rtl="0" eaLnBrk="0" fontAlgn="base" hangingPunct="0">
        <a:lnSpc>
          <a:spcPct val="90000"/>
        </a:lnSpc>
        <a:spcBef>
          <a:spcPct val="0"/>
        </a:spcBef>
        <a:spcAft>
          <a:spcPct val="0"/>
        </a:spcAft>
        <a:defRPr sz="2600">
          <a:solidFill>
            <a:srgbClr val="FFEAB7"/>
          </a:solidFill>
          <a:latin typeface="Calibri" charset="0"/>
          <a:ea typeface="ＭＳ Ｐゴシック" charset="-128"/>
        </a:defRPr>
      </a:lvl2pPr>
      <a:lvl3pPr algn="l" rtl="0" eaLnBrk="0" fontAlgn="base" hangingPunct="0">
        <a:lnSpc>
          <a:spcPct val="90000"/>
        </a:lnSpc>
        <a:spcBef>
          <a:spcPct val="0"/>
        </a:spcBef>
        <a:spcAft>
          <a:spcPct val="0"/>
        </a:spcAft>
        <a:defRPr sz="2600">
          <a:solidFill>
            <a:srgbClr val="FFEAB7"/>
          </a:solidFill>
          <a:latin typeface="Calibri" charset="0"/>
          <a:ea typeface="ＭＳ Ｐゴシック" charset="-128"/>
        </a:defRPr>
      </a:lvl3pPr>
      <a:lvl4pPr algn="l" rtl="0" eaLnBrk="0" fontAlgn="base" hangingPunct="0">
        <a:lnSpc>
          <a:spcPct val="90000"/>
        </a:lnSpc>
        <a:spcBef>
          <a:spcPct val="0"/>
        </a:spcBef>
        <a:spcAft>
          <a:spcPct val="0"/>
        </a:spcAft>
        <a:defRPr sz="2600">
          <a:solidFill>
            <a:srgbClr val="FFEAB7"/>
          </a:solidFill>
          <a:latin typeface="Calibri" charset="0"/>
          <a:ea typeface="ＭＳ Ｐゴシック" charset="-128"/>
        </a:defRPr>
      </a:lvl4pPr>
      <a:lvl5pPr algn="l" rtl="0" eaLnBrk="0" fontAlgn="base" hangingPunct="0">
        <a:lnSpc>
          <a:spcPct val="90000"/>
        </a:lnSpc>
        <a:spcBef>
          <a:spcPct val="0"/>
        </a:spcBef>
        <a:spcAft>
          <a:spcPct val="0"/>
        </a:spcAft>
        <a:defRPr sz="2600">
          <a:solidFill>
            <a:srgbClr val="FFEAB7"/>
          </a:solidFill>
          <a:latin typeface="Calibri" charset="0"/>
          <a:ea typeface="ＭＳ Ｐゴシック" charset="-128"/>
        </a:defRPr>
      </a:lvl5pPr>
      <a:lvl6pPr marL="457200" algn="l" rtl="0" fontAlgn="base">
        <a:lnSpc>
          <a:spcPct val="90000"/>
        </a:lnSpc>
        <a:spcBef>
          <a:spcPct val="0"/>
        </a:spcBef>
        <a:spcAft>
          <a:spcPct val="0"/>
        </a:spcAft>
        <a:defRPr sz="3200">
          <a:solidFill>
            <a:schemeClr val="bg1"/>
          </a:solidFill>
          <a:latin typeface="Arial" charset="0"/>
        </a:defRPr>
      </a:lvl6pPr>
      <a:lvl7pPr marL="914400" algn="l" rtl="0" fontAlgn="base">
        <a:lnSpc>
          <a:spcPct val="90000"/>
        </a:lnSpc>
        <a:spcBef>
          <a:spcPct val="0"/>
        </a:spcBef>
        <a:spcAft>
          <a:spcPct val="0"/>
        </a:spcAft>
        <a:defRPr sz="3200">
          <a:solidFill>
            <a:schemeClr val="bg1"/>
          </a:solidFill>
          <a:latin typeface="Arial" charset="0"/>
        </a:defRPr>
      </a:lvl7pPr>
      <a:lvl8pPr marL="1371600" algn="l" rtl="0" fontAlgn="base">
        <a:lnSpc>
          <a:spcPct val="90000"/>
        </a:lnSpc>
        <a:spcBef>
          <a:spcPct val="0"/>
        </a:spcBef>
        <a:spcAft>
          <a:spcPct val="0"/>
        </a:spcAft>
        <a:defRPr sz="3200">
          <a:solidFill>
            <a:schemeClr val="bg1"/>
          </a:solidFill>
          <a:latin typeface="Arial" charset="0"/>
        </a:defRPr>
      </a:lvl8pPr>
      <a:lvl9pPr marL="1828800" algn="l" rtl="0" fontAlgn="base">
        <a:lnSpc>
          <a:spcPct val="90000"/>
        </a:lnSpc>
        <a:spcBef>
          <a:spcPct val="0"/>
        </a:spcBef>
        <a:spcAft>
          <a:spcPct val="0"/>
        </a:spcAft>
        <a:defRPr sz="3200">
          <a:solidFill>
            <a:schemeClr val="bg1"/>
          </a:solidFill>
          <a:latin typeface="Arial" charset="0"/>
        </a:defRPr>
      </a:lvl9pPr>
    </p:titleStyle>
    <p:bodyStyle>
      <a:lvl1pPr marL="342900" indent="-342900" algn="l" rtl="0" eaLnBrk="0" fontAlgn="base" hangingPunct="0">
        <a:spcBef>
          <a:spcPct val="20000"/>
        </a:spcBef>
        <a:spcAft>
          <a:spcPct val="0"/>
        </a:spcAft>
        <a:buClr>
          <a:srgbClr val="BE1E2D"/>
        </a:buClr>
        <a:buFont typeface="Wingdings" charset="2"/>
        <a:buChar char="§"/>
        <a:defRPr lang="en-US" sz="2400" kern="1200" dirty="0">
          <a:solidFill>
            <a:srgbClr val="000000"/>
          </a:solidFill>
          <a:latin typeface="Calibri"/>
          <a:ea typeface="ＭＳ Ｐゴシック" charset="-128"/>
          <a:cs typeface="Calibri"/>
        </a:defRPr>
      </a:lvl1pPr>
      <a:lvl2pPr marL="742950" indent="-285750" algn="l" rtl="0" eaLnBrk="0" fontAlgn="base" hangingPunct="0">
        <a:spcBef>
          <a:spcPct val="20000"/>
        </a:spcBef>
        <a:spcAft>
          <a:spcPct val="0"/>
        </a:spcAft>
        <a:buClr>
          <a:srgbClr val="BE1E2D"/>
        </a:buClr>
        <a:buChar char="•"/>
        <a:defRPr lang="en-US" sz="2000" kern="1200" dirty="0">
          <a:solidFill>
            <a:srgbClr val="000000"/>
          </a:solidFill>
          <a:latin typeface="Calibri"/>
          <a:ea typeface="ＭＳ Ｐゴシック" charset="-128"/>
          <a:cs typeface="Calibri"/>
        </a:defRPr>
      </a:lvl2pPr>
      <a:lvl3pPr marL="1143000" indent="-228600" algn="l" rtl="0" eaLnBrk="0" fontAlgn="base" hangingPunct="0">
        <a:spcBef>
          <a:spcPct val="20000"/>
        </a:spcBef>
        <a:spcAft>
          <a:spcPct val="0"/>
        </a:spcAft>
        <a:buClr>
          <a:srgbClr val="BE1E2D"/>
        </a:buClr>
        <a:buFont typeface="Arial" charset="0"/>
        <a:buChar char="–"/>
        <a:defRPr lang="en-US" kern="1200" dirty="0">
          <a:solidFill>
            <a:srgbClr val="000000"/>
          </a:solidFill>
          <a:latin typeface="Calibri"/>
          <a:ea typeface="ＭＳ Ｐゴシック" charset="-128"/>
          <a:cs typeface="Calibri"/>
        </a:defRPr>
      </a:lvl3pPr>
      <a:lvl4pPr marL="1600200" indent="-228600" algn="l" rtl="0" eaLnBrk="0" fontAlgn="base" hangingPunct="0">
        <a:spcBef>
          <a:spcPct val="20000"/>
        </a:spcBef>
        <a:spcAft>
          <a:spcPct val="0"/>
        </a:spcAft>
        <a:buClr>
          <a:srgbClr val="BE1E2D"/>
        </a:buClr>
        <a:buSzPct val="95000"/>
        <a:buFont typeface="Courier New" charset="0"/>
        <a:buChar char="o"/>
        <a:defRPr lang="en-US" sz="1600" kern="1200" dirty="0">
          <a:solidFill>
            <a:srgbClr val="000000"/>
          </a:solidFill>
          <a:latin typeface="Calibri"/>
          <a:ea typeface="ＭＳ Ｐゴシック" charset="-128"/>
          <a:cs typeface="Calibri"/>
        </a:defRPr>
      </a:lvl4pPr>
      <a:lvl5pPr marL="2057400" indent="-228600" algn="l" rtl="0" eaLnBrk="0" fontAlgn="base" hangingPunct="0">
        <a:spcBef>
          <a:spcPct val="20000"/>
        </a:spcBef>
        <a:spcAft>
          <a:spcPct val="0"/>
        </a:spcAft>
        <a:buClr>
          <a:srgbClr val="BE1E2D"/>
        </a:buClr>
        <a:buSzPct val="95000"/>
        <a:buFont typeface="Courier New" charset="0"/>
        <a:buChar char="o"/>
        <a:defRPr lang="en-US" sz="1600" kern="1200" dirty="0">
          <a:solidFill>
            <a:srgbClr val="000000"/>
          </a:solidFill>
          <a:latin typeface="Calibri"/>
          <a:ea typeface="ＭＳ Ｐゴシック" charset="-128"/>
          <a:cs typeface="Calibri"/>
        </a:defRPr>
      </a:lvl5pPr>
      <a:lvl6pPr marL="2514600" indent="-228600" algn="l" rtl="0" fontAlgn="base">
        <a:spcBef>
          <a:spcPct val="20000"/>
        </a:spcBef>
        <a:spcAft>
          <a:spcPct val="0"/>
        </a:spcAft>
        <a:buClr>
          <a:schemeClr val="accent1"/>
        </a:buClr>
        <a:buFont typeface="Arial" charset="0"/>
        <a:buChar char="•"/>
        <a:defRPr sz="2000">
          <a:solidFill>
            <a:schemeClr val="tx1"/>
          </a:solidFill>
          <a:latin typeface="+mn-lt"/>
        </a:defRPr>
      </a:lvl6pPr>
      <a:lvl7pPr marL="2971800" indent="-228600" algn="l" rtl="0" fontAlgn="base">
        <a:spcBef>
          <a:spcPct val="20000"/>
        </a:spcBef>
        <a:spcAft>
          <a:spcPct val="0"/>
        </a:spcAft>
        <a:buClr>
          <a:schemeClr val="accent1"/>
        </a:buClr>
        <a:buFont typeface="Arial" charset="0"/>
        <a:buChar char="•"/>
        <a:defRPr sz="2000">
          <a:solidFill>
            <a:schemeClr val="tx1"/>
          </a:solidFill>
          <a:latin typeface="+mn-lt"/>
        </a:defRPr>
      </a:lvl7pPr>
      <a:lvl8pPr marL="3429000" indent="-228600" algn="l" rtl="0" fontAlgn="base">
        <a:spcBef>
          <a:spcPct val="20000"/>
        </a:spcBef>
        <a:spcAft>
          <a:spcPct val="0"/>
        </a:spcAft>
        <a:buClr>
          <a:schemeClr val="accent1"/>
        </a:buClr>
        <a:buFont typeface="Arial" charset="0"/>
        <a:buChar char="•"/>
        <a:defRPr sz="2000">
          <a:solidFill>
            <a:schemeClr val="tx1"/>
          </a:solidFill>
          <a:latin typeface="+mn-lt"/>
        </a:defRPr>
      </a:lvl8pPr>
      <a:lvl9pPr marL="3886200" indent="-228600" algn="l" rtl="0" fontAlgn="base">
        <a:spcBef>
          <a:spcPct val="20000"/>
        </a:spcBef>
        <a:spcAft>
          <a:spcPct val="0"/>
        </a:spcAft>
        <a:buClr>
          <a:schemeClr val="accent1"/>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2.png"/><Relationship Id="rId1" Type="http://schemas.microsoft.com/office/2007/relationships/media" Target="../media/media2.mov"/><Relationship Id="rId2" Type="http://schemas.openxmlformats.org/officeDocument/2006/relationships/video" Target="../media/media2.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iocanel@fusesourc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14.png"/><Relationship Id="rId1" Type="http://schemas.microsoft.com/office/2007/relationships/media" Target="../media/media3.mov"/><Relationship Id="rId2" Type="http://schemas.openxmlformats.org/officeDocument/2006/relationships/video" Target="../media/media3.mov"/></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17.png"/><Relationship Id="rId1" Type="http://schemas.microsoft.com/office/2007/relationships/media" Target="../media/media4.mov"/><Relationship Id="rId2" Type="http://schemas.openxmlformats.org/officeDocument/2006/relationships/video" Target="../media/media4.mov"/></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20.png"/><Relationship Id="rId1" Type="http://schemas.microsoft.com/office/2007/relationships/media" Target="../media/media5.mov"/><Relationship Id="rId2" Type="http://schemas.openxmlformats.org/officeDocument/2006/relationships/video" Target="../media/media5.mo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21.png"/><Relationship Id="rId1" Type="http://schemas.microsoft.com/office/2007/relationships/media" Target="../media/media6.mov"/><Relationship Id="rId2" Type="http://schemas.openxmlformats.org/officeDocument/2006/relationships/video" Target="../media/media6.mov"/></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6.xml"/><Relationship Id="rId5" Type="http://schemas.openxmlformats.org/officeDocument/2006/relationships/image" Target="../media/image22.png"/><Relationship Id="rId1" Type="http://schemas.microsoft.com/office/2007/relationships/media" Target="../media/media7.mov"/><Relationship Id="rId2" Type="http://schemas.openxmlformats.org/officeDocument/2006/relationships/video" Target="../media/media7.mov"/></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23.png"/><Relationship Id="rId1" Type="http://schemas.microsoft.com/office/2007/relationships/media" Target="../media/media8.mov"/><Relationship Id="rId2" Type="http://schemas.openxmlformats.org/officeDocument/2006/relationships/video" Target="../media/media8.mov"/></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0.xml"/><Relationship Id="rId5" Type="http://schemas.openxmlformats.org/officeDocument/2006/relationships/image" Target="../media/image24.png"/><Relationship Id="rId1" Type="http://schemas.microsoft.com/office/2007/relationships/media" Target="../media/media9.mov"/><Relationship Id="rId2" Type="http://schemas.openxmlformats.org/officeDocument/2006/relationships/video" Target="../media/media9.mov"/></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25.png"/><Relationship Id="rId1" Type="http://schemas.microsoft.com/office/2007/relationships/media" Target="../media/media10.mov"/><Relationship Id="rId2" Type="http://schemas.openxmlformats.org/officeDocument/2006/relationships/video" Target="../media/media10.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8"/>
          <p:cNvSpPr>
            <a:spLocks noGrp="1"/>
          </p:cNvSpPr>
          <p:nvPr>
            <p:ph type="ctrTitle"/>
          </p:nvPr>
        </p:nvSpPr>
        <p:spPr>
          <a:xfrm>
            <a:off x="415925" y="1398668"/>
            <a:ext cx="8232775" cy="2215991"/>
          </a:xfrm>
          <a:ln/>
        </p:spPr>
        <p:txBody>
          <a:bodyPr/>
          <a:lstStyle/>
          <a:p>
            <a:r>
              <a:rPr lang="en-US" sz="4800" dirty="0" smtClean="0">
                <a:latin typeface="Calibri" charset="0"/>
              </a:rPr>
              <a:t>Apache Karaf Cellar</a:t>
            </a:r>
            <a:br>
              <a:rPr lang="en-US" sz="4800" dirty="0" smtClean="0">
                <a:latin typeface="Calibri" charset="0"/>
              </a:rPr>
            </a:br>
            <a:r>
              <a:rPr lang="en-US" sz="4800" dirty="0" smtClean="0">
                <a:latin typeface="Calibri" charset="0"/>
              </a:rPr>
              <a:t>and</a:t>
            </a:r>
            <a:br>
              <a:rPr lang="en-US" sz="4800" dirty="0" smtClean="0">
                <a:latin typeface="Calibri" charset="0"/>
              </a:rPr>
            </a:br>
            <a:r>
              <a:rPr lang="en-US" sz="4800" dirty="0" smtClean="0">
                <a:latin typeface="Calibri" charset="0"/>
              </a:rPr>
              <a:t>Fuse Fabric</a:t>
            </a:r>
          </a:p>
        </p:txBody>
      </p:sp>
      <p:sp>
        <p:nvSpPr>
          <p:cNvPr id="12291" name="Subtitle 9"/>
          <p:cNvSpPr>
            <a:spLocks noGrp="1"/>
          </p:cNvSpPr>
          <p:nvPr>
            <p:ph type="subTitle" idx="1"/>
          </p:nvPr>
        </p:nvSpPr>
        <p:spPr>
          <a:xfrm>
            <a:off x="542925" y="3663950"/>
            <a:ext cx="8253413" cy="723900"/>
          </a:xfrm>
          <a:ln/>
        </p:spPr>
        <p:txBody>
          <a:bodyPr/>
          <a:lstStyle/>
          <a:p>
            <a:pPr eaLnBrk="1" hangingPunct="1"/>
            <a:r>
              <a:rPr dirty="0" smtClean="0">
                <a:latin typeface="Calibri" charset="0"/>
              </a:rPr>
              <a:t> </a:t>
            </a:r>
          </a:p>
        </p:txBody>
      </p:sp>
      <p:sp>
        <p:nvSpPr>
          <p:cNvPr id="12292" name="Subtitle 2"/>
          <p:cNvSpPr txBox="1">
            <a:spLocks/>
          </p:cNvSpPr>
          <p:nvPr/>
        </p:nvSpPr>
        <p:spPr bwMode="auto">
          <a:xfrm>
            <a:off x="336550" y="5287963"/>
            <a:ext cx="5519738" cy="889000"/>
          </a:xfrm>
          <a:prstGeom prst="rect">
            <a:avLst/>
          </a:prstGeom>
          <a:noFill/>
          <a:ln w="9525">
            <a:noFill/>
            <a:miter lim="800000"/>
            <a:headEnd/>
            <a:tailEnd/>
          </a:ln>
        </p:spPr>
        <p:txBody>
          <a:bodyPr/>
          <a:lstStyle/>
          <a:p>
            <a:endParaRPr lang="en-US" sz="1800" i="0" dirty="0"/>
          </a:p>
        </p:txBody>
      </p:sp>
      <p:sp>
        <p:nvSpPr>
          <p:cNvPr id="12293" name="TextBox 4"/>
          <p:cNvSpPr txBox="1">
            <a:spLocks noChangeArrowheads="1"/>
          </p:cNvSpPr>
          <p:nvPr/>
        </p:nvSpPr>
        <p:spPr bwMode="auto">
          <a:xfrm>
            <a:off x="420688" y="4829175"/>
            <a:ext cx="1936828" cy="561692"/>
          </a:xfrm>
          <a:prstGeom prst="rect">
            <a:avLst/>
          </a:prstGeom>
          <a:noFill/>
          <a:ln w="9525">
            <a:noFill/>
            <a:miter lim="800000"/>
            <a:headEnd/>
            <a:tailEnd/>
          </a:ln>
        </p:spPr>
        <p:txBody>
          <a:bodyPr wrap="none" lIns="0" tIns="0" rIns="0" bIns="0">
            <a:spAutoFit/>
          </a:bodyPr>
          <a:lstStyle/>
          <a:p>
            <a:pPr defTabSz="457200">
              <a:spcBef>
                <a:spcPts val="300"/>
              </a:spcBef>
              <a:buFont typeface="Arial" charset="0"/>
              <a:buNone/>
            </a:pPr>
            <a:r>
              <a:rPr lang="en-US" sz="1800" b="1" i="0" dirty="0" smtClean="0">
                <a:solidFill>
                  <a:srgbClr val="000000"/>
                </a:solidFill>
                <a:latin typeface="Calibri" charset="0"/>
              </a:rPr>
              <a:t>Ioannis Canellos</a:t>
            </a:r>
          </a:p>
          <a:p>
            <a:pPr defTabSz="457200">
              <a:spcBef>
                <a:spcPts val="300"/>
              </a:spcBef>
              <a:buFont typeface="Arial" charset="0"/>
              <a:buNone/>
            </a:pPr>
            <a:r>
              <a:rPr lang="en-US" sz="1600" i="0" dirty="0" smtClean="0">
                <a:solidFill>
                  <a:srgbClr val="000000"/>
                </a:solidFill>
                <a:latin typeface="Calibri" charset="0"/>
              </a:rPr>
              <a:t>Camel One – May 2012</a:t>
            </a:r>
            <a:endParaRPr lang="en-US" sz="1600" i="0" dirty="0">
              <a:solidFill>
                <a:srgbClr val="000000"/>
              </a:solidFill>
              <a:latin typeface="Calibri"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Managing distributed OSGi Runtimes:</a:t>
            </a:r>
            <a:br>
              <a:rPr lang="en-US" dirty="0" smtClean="0">
                <a:latin typeface="Calibri" charset="0"/>
              </a:rPr>
            </a:br>
            <a:r>
              <a:rPr lang="en-US" dirty="0" smtClean="0">
                <a:solidFill>
                  <a:schemeClr val="accent5"/>
                </a:solidFill>
                <a:latin typeface="Calibri" charset="0"/>
              </a:rPr>
              <a:t>What is </a:t>
            </a:r>
            <a:r>
              <a:rPr lang="en-US" dirty="0" err="1" smtClean="0">
                <a:solidFill>
                  <a:schemeClr val="accent5"/>
                </a:solidFill>
                <a:latin typeface="Calibri" charset="0"/>
              </a:rPr>
              <a:t>Karaf’s</a:t>
            </a:r>
            <a:r>
              <a:rPr lang="en-US" dirty="0" smtClean="0">
                <a:solidFill>
                  <a:schemeClr val="accent5"/>
                </a:solidFill>
                <a:latin typeface="Calibri" charset="0"/>
              </a:rPr>
              <a:t> added coolness?</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A set of standard services</a:t>
            </a:r>
          </a:p>
          <a:p>
            <a:pPr lvl="1" eaLnBrk="1" hangingPunct="1"/>
            <a:r>
              <a:rPr lang="en-US" dirty="0" smtClean="0">
                <a:latin typeface="Calibri" charset="0"/>
              </a:rPr>
              <a:t>Logging Service</a:t>
            </a:r>
          </a:p>
          <a:p>
            <a:pPr lvl="1" eaLnBrk="1" hangingPunct="1"/>
            <a:r>
              <a:rPr lang="en-US" dirty="0" smtClean="0">
                <a:latin typeface="Calibri" charset="0"/>
              </a:rPr>
              <a:t>Configuration Admin</a:t>
            </a:r>
          </a:p>
          <a:p>
            <a:pPr eaLnBrk="1" hangingPunct="1"/>
            <a:r>
              <a:rPr lang="en-US" b="1" dirty="0" smtClean="0">
                <a:latin typeface="Calibri" charset="0"/>
              </a:rPr>
              <a:t>Features Concept</a:t>
            </a:r>
          </a:p>
          <a:p>
            <a:pPr lvl="1" eaLnBrk="1" hangingPunct="1"/>
            <a:r>
              <a:rPr lang="en-US" dirty="0" smtClean="0">
                <a:latin typeface="Calibri" charset="0"/>
              </a:rPr>
              <a:t>Easy to use provisioning mechanism</a:t>
            </a:r>
          </a:p>
          <a:p>
            <a:pPr lvl="2" eaLnBrk="1" hangingPunct="1"/>
            <a:r>
              <a:rPr lang="en-US" dirty="0" smtClean="0">
                <a:latin typeface="Calibri" charset="0"/>
              </a:rPr>
              <a:t>Grouping of bundles &amp; configuration into features</a:t>
            </a:r>
          </a:p>
          <a:p>
            <a:pPr lvl="2" eaLnBrk="1" hangingPunct="1"/>
            <a:r>
              <a:rPr lang="en-US" dirty="0" smtClean="0">
                <a:latin typeface="Calibri" charset="0"/>
              </a:rPr>
              <a:t>Composing an application from multiple features</a:t>
            </a:r>
            <a:endParaRPr lang="en-US" i="1" dirty="0" smtClean="0">
              <a:latin typeface="Calibri" charset="0"/>
            </a:endParaRPr>
          </a:p>
          <a:p>
            <a:pPr lvl="2" eaLnBrk="1" hangingPunct="1"/>
            <a:r>
              <a:rPr lang="en-US" i="1" dirty="0" smtClean="0">
                <a:latin typeface="Calibri" charset="0"/>
              </a:rPr>
              <a:t>Interaction with the OBR</a:t>
            </a:r>
            <a:endParaRPr lang="en-US" dirty="0" smtClean="0">
              <a:latin typeface="Calibri" charset="0"/>
            </a:endParaRPr>
          </a:p>
          <a:p>
            <a:pPr eaLnBrk="1" hangingPunct="1"/>
            <a:r>
              <a:rPr lang="en-US" b="1" dirty="0" err="1" smtClean="0">
                <a:latin typeface="Calibri" charset="0"/>
              </a:rPr>
              <a:t>Deployers</a:t>
            </a:r>
            <a:endParaRPr lang="en-US" b="1" dirty="0" smtClean="0">
              <a:latin typeface="Calibri" charset="0"/>
            </a:endParaRPr>
          </a:p>
          <a:p>
            <a:pPr lvl="1" eaLnBrk="1" hangingPunct="1"/>
            <a:r>
              <a:rPr lang="en-US" dirty="0" smtClean="0">
                <a:latin typeface="Calibri" charset="0"/>
              </a:rPr>
              <a:t>Bundle</a:t>
            </a:r>
          </a:p>
          <a:p>
            <a:pPr lvl="1" eaLnBrk="1" hangingPunct="1"/>
            <a:r>
              <a:rPr lang="en-US" dirty="0" smtClean="0">
                <a:latin typeface="Calibri" charset="0"/>
              </a:rPr>
              <a:t>Features</a:t>
            </a:r>
          </a:p>
          <a:p>
            <a:pPr lvl="1" eaLnBrk="1" hangingPunct="1"/>
            <a:r>
              <a:rPr lang="en-US" dirty="0" smtClean="0">
                <a:latin typeface="Calibri" charset="0"/>
              </a:rPr>
              <a:t>War</a:t>
            </a:r>
          </a:p>
          <a:p>
            <a:pPr lvl="1" eaLnBrk="1" hangingPunct="1"/>
            <a:r>
              <a:rPr lang="en-US" dirty="0" smtClean="0">
                <a:latin typeface="Calibri" charset="0"/>
              </a:rPr>
              <a:t>Spring / Blueprint</a:t>
            </a:r>
          </a:p>
          <a:p>
            <a:pPr marL="914400" lvl="2" indent="0" eaLnBrk="1" hangingPunct="1">
              <a:buNone/>
            </a:pPr>
            <a:endParaRPr lang="en-US" dirty="0" smtClean="0">
              <a:latin typeface="Calibri" charset="0"/>
            </a:endParaRPr>
          </a:p>
        </p:txBody>
      </p:sp>
    </p:spTree>
    <p:extLst>
      <p:ext uri="{BB962C8B-B14F-4D97-AF65-F5344CB8AC3E}">
        <p14:creationId xmlns:p14="http://schemas.microsoft.com/office/powerpoint/2010/main" val="64572228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Managing distributed OSGi Runtimes:</a:t>
            </a:r>
            <a:br>
              <a:rPr lang="en-US" dirty="0" smtClean="0">
                <a:latin typeface="Calibri" charset="0"/>
              </a:rPr>
            </a:br>
            <a:r>
              <a:rPr lang="en-US" dirty="0" smtClean="0">
                <a:solidFill>
                  <a:schemeClr val="accent5"/>
                </a:solidFill>
                <a:latin typeface="Calibri" charset="0"/>
              </a:rPr>
              <a:t>A new “challenge”</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Embracing dynamism is great</a:t>
            </a:r>
          </a:p>
          <a:p>
            <a:pPr lvl="1" eaLnBrk="1" hangingPunct="1"/>
            <a:r>
              <a:rPr lang="en-US" dirty="0" smtClean="0">
                <a:latin typeface="Calibri" charset="0"/>
              </a:rPr>
              <a:t>Being able to update parts of the application</a:t>
            </a:r>
          </a:p>
          <a:p>
            <a:pPr lvl="1" eaLnBrk="1" hangingPunct="1"/>
            <a:r>
              <a:rPr lang="en-US" dirty="0" smtClean="0">
                <a:latin typeface="Calibri" charset="0"/>
              </a:rPr>
              <a:t>Being able to modify the runtime behavior of an existing application</a:t>
            </a:r>
          </a:p>
          <a:p>
            <a:pPr lvl="1" eaLnBrk="1" hangingPunct="1"/>
            <a:r>
              <a:rPr lang="en-US" dirty="0" smtClean="0">
                <a:latin typeface="Calibri" charset="0"/>
              </a:rPr>
              <a:t>Being able to dynamically reconfigure the application</a:t>
            </a:r>
            <a:endParaRPr lang="en-US" dirty="0">
              <a:latin typeface="Calibri" charset="0"/>
            </a:endParaRPr>
          </a:p>
          <a:p>
            <a:pPr eaLnBrk="1" hangingPunct="1"/>
            <a:r>
              <a:rPr lang="en-US" b="1" dirty="0" smtClean="0">
                <a:latin typeface="Calibri" charset="0"/>
              </a:rPr>
              <a:t>What happens in distributed environments?</a:t>
            </a:r>
          </a:p>
          <a:p>
            <a:pPr lvl="1" eaLnBrk="1" hangingPunct="1"/>
            <a:r>
              <a:rPr lang="en-US" dirty="0" smtClean="0">
                <a:latin typeface="Calibri" charset="0"/>
              </a:rPr>
              <a:t>How do I reconfigure multiple runtimes?</a:t>
            </a:r>
          </a:p>
          <a:p>
            <a:pPr lvl="1" eaLnBrk="1" hangingPunct="1"/>
            <a:r>
              <a:rPr lang="en-US" dirty="0" smtClean="0">
                <a:latin typeface="Calibri" charset="0"/>
              </a:rPr>
              <a:t>How do I install a new bundle in multiple runtimes?</a:t>
            </a:r>
          </a:p>
          <a:p>
            <a:pPr lvl="1" eaLnBrk="1" hangingPunct="1"/>
            <a:r>
              <a:rPr lang="en-US" dirty="0" smtClean="0">
                <a:latin typeface="Calibri" charset="0"/>
              </a:rPr>
              <a:t>How do I install a feature in multiple runtimes?</a:t>
            </a:r>
          </a:p>
          <a:p>
            <a:pPr lvl="1" eaLnBrk="1" hangingPunct="1"/>
            <a:r>
              <a:rPr lang="en-US" dirty="0" smtClean="0">
                <a:latin typeface="Calibri" charset="0"/>
              </a:rPr>
              <a:t>Can one runtime consume an OSGI service provided by an other?</a:t>
            </a:r>
          </a:p>
          <a:p>
            <a:pPr lvl="1" eaLnBrk="1" hangingPunct="1"/>
            <a:r>
              <a:rPr lang="en-US" dirty="0" smtClean="0">
                <a:latin typeface="Calibri" charset="0"/>
              </a:rPr>
              <a:t>How can I discover which logical services provided by which runtime?</a:t>
            </a:r>
          </a:p>
          <a:p>
            <a:pPr marL="457200" lvl="1" indent="0" eaLnBrk="1" hangingPunct="1">
              <a:buNone/>
            </a:pPr>
            <a:endParaRPr lang="en-US" dirty="0" smtClean="0">
              <a:latin typeface="Calibri" charset="0"/>
            </a:endParaRPr>
          </a:p>
          <a:p>
            <a:pPr marL="457200" lvl="1" indent="0" eaLnBrk="1" hangingPunct="1">
              <a:buNone/>
            </a:pPr>
            <a:endParaRPr lang="en-US" dirty="0" smtClean="0">
              <a:latin typeface="Calibri" charset="0"/>
            </a:endParaRPr>
          </a:p>
          <a:p>
            <a:pPr lvl="1" eaLnBrk="1" hangingPunct="1"/>
            <a:endParaRPr lang="en-US" dirty="0">
              <a:latin typeface="Calibri" charset="0"/>
            </a:endParaRPr>
          </a:p>
          <a:p>
            <a:pPr marL="457200" lvl="1" indent="0" eaLnBrk="1" hangingPunct="1">
              <a:buNone/>
            </a:pPr>
            <a:endParaRPr lang="en-US" dirty="0" smtClean="0">
              <a:latin typeface="Calibri" charset="0"/>
            </a:endParaRPr>
          </a:p>
          <a:p>
            <a:pPr lvl="1"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44236331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Managing distributed OSGi Runtimes:</a:t>
            </a:r>
            <a:br>
              <a:rPr lang="en-US" dirty="0" smtClean="0">
                <a:latin typeface="Calibri" charset="0"/>
              </a:rPr>
            </a:br>
            <a:r>
              <a:rPr lang="en-US" dirty="0" smtClean="0">
                <a:solidFill>
                  <a:schemeClr val="accent5"/>
                </a:solidFill>
                <a:latin typeface="Calibri" charset="0"/>
              </a:rPr>
              <a:t>A new “challenge” </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Projects that were designed to help you meet this challenge</a:t>
            </a:r>
          </a:p>
          <a:p>
            <a:pPr lvl="1" eaLnBrk="1" hangingPunct="1"/>
            <a:endParaRPr lang="en-US" dirty="0" smtClean="0">
              <a:latin typeface="Calibri" charset="0"/>
            </a:endParaRPr>
          </a:p>
          <a:p>
            <a:pPr lvl="1" eaLnBrk="1" hangingPunct="1"/>
            <a:r>
              <a:rPr lang="en-US" b="1" dirty="0" smtClean="0">
                <a:latin typeface="Calibri" charset="0"/>
              </a:rPr>
              <a:t>Apache Karaf Cellar</a:t>
            </a:r>
          </a:p>
          <a:p>
            <a:pPr lvl="1" eaLnBrk="1" hangingPunct="1"/>
            <a:r>
              <a:rPr lang="en-US" b="1" dirty="0" smtClean="0">
                <a:latin typeface="Calibri" charset="0"/>
              </a:rPr>
              <a:t>Fuse Fabric</a:t>
            </a:r>
          </a:p>
          <a:p>
            <a:pPr marL="457200" lvl="1" indent="0" eaLnBrk="1" hangingPunct="1">
              <a:buNone/>
            </a:pPr>
            <a:endParaRPr lang="en-US" dirty="0" smtClean="0">
              <a:latin typeface="Calibri" charset="0"/>
            </a:endParaRPr>
          </a:p>
          <a:p>
            <a:pPr marL="457200" lvl="1" indent="0" eaLnBrk="1" hangingPunct="1">
              <a:buNone/>
            </a:pPr>
            <a:endParaRPr lang="en-US" dirty="0" smtClean="0">
              <a:latin typeface="Calibri" charset="0"/>
            </a:endParaRPr>
          </a:p>
          <a:p>
            <a:pPr lvl="1" eaLnBrk="1" hangingPunct="1"/>
            <a:endParaRPr lang="en-US" dirty="0">
              <a:latin typeface="Calibri" charset="0"/>
            </a:endParaRPr>
          </a:p>
          <a:p>
            <a:pPr marL="457200" lvl="1" indent="0" eaLnBrk="1" hangingPunct="1">
              <a:buNone/>
            </a:pPr>
            <a:endParaRPr lang="en-US" dirty="0" smtClean="0">
              <a:latin typeface="Calibri" charset="0"/>
            </a:endParaRPr>
          </a:p>
          <a:p>
            <a:pPr lvl="1" eaLnBrk="1" hangingPunct="1"/>
            <a:endParaRPr lang="en-US" dirty="0" smtClean="0">
              <a:latin typeface="Calibri" charset="0"/>
            </a:endParaRPr>
          </a:p>
          <a:p>
            <a:pPr marL="457200" lvl="1" indent="0" eaLnBrk="1" hangingPunct="1">
              <a:buNone/>
            </a:pPr>
            <a:endParaRPr lang="en-US" dirty="0" smtClean="0">
              <a:latin typeface="Calibri" charset="0"/>
            </a:endParaRPr>
          </a:p>
        </p:txBody>
      </p:sp>
    </p:spTree>
    <p:extLst>
      <p:ext uri="{BB962C8B-B14F-4D97-AF65-F5344CB8AC3E}">
        <p14:creationId xmlns:p14="http://schemas.microsoft.com/office/powerpoint/2010/main" val="206389347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i="1" dirty="0" smtClean="0">
                <a:solidFill>
                  <a:schemeClr val="bg2">
                    <a:lumMod val="50000"/>
                  </a:schemeClr>
                </a:solidFill>
                <a:latin typeface="Calibri" charset="0"/>
              </a:rPr>
              <a:t>Managing distributed OSGi Runtimes</a:t>
            </a:r>
          </a:p>
          <a:p>
            <a:pPr eaLnBrk="1" hangingPunct="1"/>
            <a:r>
              <a:rPr lang="en-US" b="1" dirty="0" smtClean="0">
                <a:solidFill>
                  <a:schemeClr val="accent3"/>
                </a:solidFill>
                <a:latin typeface="Calibri" charset="0"/>
              </a:rPr>
              <a:t>Apache Karaf Cellar</a:t>
            </a:r>
          </a:p>
          <a:p>
            <a:pPr eaLnBrk="1" hangingPunct="1"/>
            <a:r>
              <a:rPr lang="en-US" dirty="0" smtClean="0">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425091014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i="1" dirty="0" smtClean="0">
                <a:solidFill>
                  <a:schemeClr val="bg2">
                    <a:lumMod val="50000"/>
                  </a:schemeClr>
                </a:solidFill>
                <a:latin typeface="Calibri" charset="0"/>
              </a:rPr>
              <a:t>Managing distributed OSGi Runtimes</a:t>
            </a:r>
          </a:p>
          <a:p>
            <a:pPr eaLnBrk="1" hangingPunct="1"/>
            <a:r>
              <a:rPr lang="en-US" b="1" dirty="0" smtClean="0">
                <a:solidFill>
                  <a:schemeClr val="accent3"/>
                </a:solidFill>
                <a:latin typeface="Calibri" charset="0"/>
              </a:rPr>
              <a:t>Apache Karaf Cellar</a:t>
            </a:r>
          </a:p>
          <a:p>
            <a:pPr lvl="1" eaLnBrk="1" hangingPunct="1"/>
            <a:r>
              <a:rPr lang="en-US" dirty="0">
                <a:latin typeface="Calibri" charset="0"/>
              </a:rPr>
              <a:t>Architecture</a:t>
            </a:r>
          </a:p>
          <a:p>
            <a:pPr lvl="1" eaLnBrk="1" hangingPunct="1"/>
            <a:r>
              <a:rPr lang="en-US" dirty="0">
                <a:latin typeface="Calibri" charset="0"/>
              </a:rPr>
              <a:t>Groups</a:t>
            </a:r>
          </a:p>
          <a:p>
            <a:pPr lvl="1" eaLnBrk="1" hangingPunct="1"/>
            <a:r>
              <a:rPr lang="en-US" dirty="0">
                <a:latin typeface="Calibri" charset="0"/>
              </a:rPr>
              <a:t>Configuration admin integration</a:t>
            </a:r>
          </a:p>
          <a:p>
            <a:pPr lvl="1" eaLnBrk="1" hangingPunct="1"/>
            <a:r>
              <a:rPr lang="en-US" dirty="0">
                <a:latin typeface="Calibri" charset="0"/>
              </a:rPr>
              <a:t>Bundle replication</a:t>
            </a:r>
          </a:p>
          <a:p>
            <a:pPr lvl="1" eaLnBrk="1" hangingPunct="1"/>
            <a:r>
              <a:rPr lang="en-US" dirty="0">
                <a:latin typeface="Calibri" charset="0"/>
              </a:rPr>
              <a:t>Features integration</a:t>
            </a:r>
          </a:p>
          <a:p>
            <a:pPr lvl="1" eaLnBrk="1" hangingPunct="1"/>
            <a:r>
              <a:rPr lang="en-US" dirty="0" smtClean="0">
                <a:latin typeface="Calibri" charset="0"/>
              </a:rPr>
              <a:t>Distributed services</a:t>
            </a:r>
            <a:endParaRPr lang="en-US" b="1" dirty="0" smtClean="0">
              <a:solidFill>
                <a:schemeClr val="accent3"/>
              </a:solidFill>
              <a:latin typeface="Calibri" charset="0"/>
            </a:endParaRPr>
          </a:p>
          <a:p>
            <a:pPr eaLnBrk="1" hangingPunct="1"/>
            <a:r>
              <a:rPr lang="en-US" dirty="0" smtClean="0">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146800300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chemeClr val="accent5"/>
                </a:solidFill>
                <a:latin typeface="Calibri" charset="0"/>
              </a:rPr>
              <a:t>Overview</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Basic principals</a:t>
            </a:r>
          </a:p>
          <a:p>
            <a:pPr lvl="1" eaLnBrk="1" hangingPunct="1"/>
            <a:r>
              <a:rPr lang="en-US" dirty="0" smtClean="0">
                <a:latin typeface="Calibri" charset="0"/>
              </a:rPr>
              <a:t>Keep it as simple as possible </a:t>
            </a:r>
            <a:r>
              <a:rPr lang="en-US" i="1" dirty="0" smtClean="0">
                <a:latin typeface="Calibri" charset="0"/>
              </a:rPr>
              <a:t>(K.I.S.S. principal)</a:t>
            </a:r>
          </a:p>
          <a:p>
            <a:pPr lvl="1" eaLnBrk="1" hangingPunct="1"/>
            <a:r>
              <a:rPr lang="en-US" dirty="0" smtClean="0">
                <a:latin typeface="Calibri" charset="0"/>
              </a:rPr>
              <a:t>Replicate changes changes across multiple runtimes</a:t>
            </a:r>
          </a:p>
          <a:p>
            <a:pPr lvl="1" eaLnBrk="1" hangingPunct="1"/>
            <a:r>
              <a:rPr lang="en-US" dirty="0" smtClean="0">
                <a:latin typeface="Calibri" charset="0"/>
              </a:rPr>
              <a:t>Mimic the steps that would otherwise be manual</a:t>
            </a:r>
          </a:p>
          <a:p>
            <a:pPr eaLnBrk="1" hangingPunct="1"/>
            <a:r>
              <a:rPr lang="en-US" b="1" dirty="0" smtClean="0">
                <a:latin typeface="Calibri" charset="0"/>
              </a:rPr>
              <a:t>Core features</a:t>
            </a:r>
          </a:p>
          <a:p>
            <a:pPr lvl="1" eaLnBrk="1" hangingPunct="1"/>
            <a:r>
              <a:rPr lang="en-US" dirty="0" smtClean="0">
                <a:latin typeface="Calibri" charset="0"/>
              </a:rPr>
              <a:t>Uses and manages </a:t>
            </a:r>
            <a:r>
              <a:rPr lang="en-US" dirty="0" err="1" smtClean="0">
                <a:latin typeface="Calibri" charset="0"/>
              </a:rPr>
              <a:t>Hazelcast</a:t>
            </a:r>
            <a:endParaRPr lang="en-US" dirty="0" smtClean="0">
              <a:latin typeface="Calibri" charset="0"/>
            </a:endParaRPr>
          </a:p>
          <a:p>
            <a:pPr lvl="1" eaLnBrk="1" hangingPunct="1"/>
            <a:r>
              <a:rPr lang="en-US" dirty="0" smtClean="0">
                <a:latin typeface="Calibri" charset="0"/>
              </a:rPr>
              <a:t>Pluggable discovery </a:t>
            </a:r>
            <a:r>
              <a:rPr lang="en-US" i="1" dirty="0" smtClean="0">
                <a:latin typeface="Calibri" charset="0"/>
              </a:rPr>
              <a:t>(multicast, unicast, cloud)</a:t>
            </a:r>
          </a:p>
          <a:p>
            <a:pPr lvl="1" eaLnBrk="1" hangingPunct="1"/>
            <a:r>
              <a:rPr lang="en-US" dirty="0" smtClean="0">
                <a:latin typeface="Calibri" charset="0"/>
              </a:rPr>
              <a:t>Groups of runtimes</a:t>
            </a:r>
          </a:p>
          <a:p>
            <a:pPr lvl="1" eaLnBrk="1" hangingPunct="1"/>
            <a:r>
              <a:rPr lang="en-US" dirty="0" smtClean="0">
                <a:latin typeface="Calibri" charset="0"/>
              </a:rPr>
              <a:t>Keeping containers in sync</a:t>
            </a:r>
          </a:p>
          <a:p>
            <a:pPr lvl="2" eaLnBrk="1" hangingPunct="1"/>
            <a:r>
              <a:rPr lang="en-US" dirty="0" smtClean="0">
                <a:latin typeface="Calibri" charset="0"/>
              </a:rPr>
              <a:t>Configuration replication </a:t>
            </a:r>
          </a:p>
          <a:p>
            <a:pPr lvl="2" eaLnBrk="1" hangingPunct="1"/>
            <a:r>
              <a:rPr lang="en-US" dirty="0" smtClean="0">
                <a:latin typeface="Calibri" charset="0"/>
              </a:rPr>
              <a:t>Bundle / Feature replication</a:t>
            </a:r>
          </a:p>
          <a:p>
            <a:pPr lvl="1" eaLnBrk="1" hangingPunct="1"/>
            <a:r>
              <a:rPr lang="en-US" dirty="0" smtClean="0">
                <a:latin typeface="Calibri" charset="0"/>
              </a:rPr>
              <a:t>Distributed OSGi services</a:t>
            </a:r>
          </a:p>
          <a:p>
            <a:pPr lvl="1" eaLnBrk="1" hangingPunct="1"/>
            <a:endParaRPr lang="en-US" dirty="0" smtClean="0">
              <a:latin typeface="Calibri" charset="0"/>
            </a:endParaRPr>
          </a:p>
          <a:p>
            <a:pPr eaLnBrk="1" hangingPunct="1">
              <a:buNone/>
            </a:pPr>
            <a:endParaRPr lang="en-US" dirty="0" smtClean="0">
              <a:latin typeface="Calibri" charset="0"/>
            </a:endParaRPr>
          </a:p>
          <a:p>
            <a:pPr eaLnBrk="1" hangingPunct="1"/>
            <a:endParaRPr dirty="0" smtClean="0">
              <a:latin typeface="Calibri" charset="0"/>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chemeClr val="accent5"/>
                </a:solidFill>
                <a:latin typeface="Calibri" charset="0"/>
              </a:rPr>
              <a:t>Overview: “Installing Cellar”</a:t>
            </a:r>
          </a:p>
        </p:txBody>
      </p:sp>
      <p:pic>
        <p:nvPicPr>
          <p:cNvPr id="3" name="CellarInsta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79500"/>
            <a:ext cx="9144000" cy="5211763"/>
          </a:xfrm>
          <a:prstGeom prst="rect">
            <a:avLst/>
          </a:prstGeom>
        </p:spPr>
      </p:pic>
    </p:spTree>
    <p:extLst>
      <p:ext uri="{BB962C8B-B14F-4D97-AF65-F5344CB8AC3E}">
        <p14:creationId xmlns:p14="http://schemas.microsoft.com/office/powerpoint/2010/main" val="99244148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Architecture</a:t>
            </a:r>
          </a:p>
        </p:txBody>
      </p:sp>
      <p:pic>
        <p:nvPicPr>
          <p:cNvPr id="20" name="Picture 19" descr="Cellar Architecture.jpg"/>
          <p:cNvPicPr>
            <a:picLocks noChangeAspect="1"/>
          </p:cNvPicPr>
          <p:nvPr/>
        </p:nvPicPr>
        <p:blipFill>
          <a:blip r:embed="rId3"/>
          <a:stretch>
            <a:fillRect/>
          </a:stretch>
        </p:blipFill>
        <p:spPr>
          <a:xfrm>
            <a:off x="1123950" y="1104900"/>
            <a:ext cx="6896100" cy="52070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Groups</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Why do I need groups?</a:t>
            </a:r>
          </a:p>
          <a:p>
            <a:pPr lvl="1" eaLnBrk="1" hangingPunct="1"/>
            <a:r>
              <a:rPr lang="en-US" dirty="0" smtClean="0">
                <a:latin typeface="Calibri" charset="0"/>
              </a:rPr>
              <a:t>You are not always running a single application.</a:t>
            </a:r>
          </a:p>
          <a:p>
            <a:pPr lvl="1" eaLnBrk="1" hangingPunct="1"/>
            <a:r>
              <a:rPr lang="en-US" dirty="0" smtClean="0">
                <a:latin typeface="Calibri" charset="0"/>
              </a:rPr>
              <a:t>Not all containers need to host exactly the same layers</a:t>
            </a:r>
          </a:p>
          <a:p>
            <a:pPr lvl="2" eaLnBrk="1" hangingPunct="1"/>
            <a:r>
              <a:rPr lang="en-US" dirty="0" smtClean="0">
                <a:latin typeface="Calibri" charset="0"/>
              </a:rPr>
              <a:t>Fronted, Backend, integration etc.</a:t>
            </a:r>
          </a:p>
          <a:p>
            <a:pPr eaLnBrk="1" hangingPunct="1"/>
            <a:endParaRPr lang="en-US" dirty="0">
              <a:latin typeface="Calibri" charset="0"/>
            </a:endParaRPr>
          </a:p>
          <a:p>
            <a:pPr eaLnBrk="1" hangingPunct="1"/>
            <a:r>
              <a:rPr lang="en-US" dirty="0" smtClean="0">
                <a:latin typeface="Calibri" charset="0"/>
              </a:rPr>
              <a:t>How does cellar treat groups?</a:t>
            </a:r>
          </a:p>
          <a:p>
            <a:pPr lvl="1" eaLnBrk="1" hangingPunct="1"/>
            <a:r>
              <a:rPr lang="en-US" dirty="0" smtClean="0">
                <a:latin typeface="Calibri" charset="0"/>
              </a:rPr>
              <a:t>Nodes can be grouped together</a:t>
            </a:r>
          </a:p>
          <a:p>
            <a:pPr lvl="1" eaLnBrk="1" hangingPunct="1"/>
            <a:r>
              <a:rPr lang="en-US" dirty="0" smtClean="0">
                <a:latin typeface="Calibri" charset="0"/>
              </a:rPr>
              <a:t>Each group has a dedicated communication transport</a:t>
            </a:r>
          </a:p>
          <a:p>
            <a:pPr lvl="1" eaLnBrk="1" hangingPunct="1"/>
            <a:r>
              <a:rPr lang="en-US" dirty="0" smtClean="0">
                <a:latin typeface="Calibri" charset="0"/>
              </a:rPr>
              <a:t>Nodes can “sync” state with group buddies</a:t>
            </a:r>
          </a:p>
          <a:p>
            <a:pPr eaLnBrk="1" hangingPunct="1"/>
            <a:endParaRPr lang="en-US" dirty="0" smtClean="0">
              <a:latin typeface="Calibri" charset="0"/>
            </a:endParaRPr>
          </a:p>
          <a:p>
            <a:pPr eaLnBrk="1" hangingPunct="1"/>
            <a:endParaRPr dirty="0" smtClean="0">
              <a:latin typeface="Calibri" charset="0"/>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Groups</a:t>
            </a:r>
          </a:p>
        </p:txBody>
      </p:sp>
      <p:pic>
        <p:nvPicPr>
          <p:cNvPr id="3" name="CellarGroup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43000"/>
            <a:ext cx="9144000" cy="5160963"/>
          </a:xfrm>
          <a:prstGeom prst="rect">
            <a:avLst/>
          </a:prstGeom>
        </p:spPr>
      </p:pic>
    </p:spTree>
    <p:extLst>
      <p:ext uri="{BB962C8B-B14F-4D97-AF65-F5344CB8AC3E}">
        <p14:creationId xmlns:p14="http://schemas.microsoft.com/office/powerpoint/2010/main" val="3927691064"/>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Your Speaker</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Ioannis Canellos</a:t>
            </a:r>
          </a:p>
          <a:p>
            <a:pPr lvl="1" eaLnBrk="1" hangingPunct="1"/>
            <a:r>
              <a:rPr lang="en-US" dirty="0" smtClean="0">
                <a:latin typeface="Calibri" charset="0"/>
                <a:hlinkClick r:id="rId3"/>
              </a:rPr>
              <a:t>iocanel@fusesource.com</a:t>
            </a:r>
            <a:endParaRPr lang="en-US" dirty="0" smtClean="0">
              <a:latin typeface="Calibri" charset="0"/>
            </a:endParaRPr>
          </a:p>
          <a:p>
            <a:pPr lvl="1" eaLnBrk="1" hangingPunct="1"/>
            <a:r>
              <a:rPr lang="en-US" dirty="0" smtClean="0">
                <a:latin typeface="Calibri" charset="0"/>
              </a:rPr>
              <a:t>Blog: http://</a:t>
            </a:r>
            <a:r>
              <a:rPr lang="en-US" dirty="0" err="1" smtClean="0">
                <a:latin typeface="Calibri" charset="0"/>
              </a:rPr>
              <a:t>iocanel.blogspot.com</a:t>
            </a:r>
            <a:endParaRPr lang="en-US" dirty="0" smtClean="0">
              <a:latin typeface="Calibri" charset="0"/>
            </a:endParaRPr>
          </a:p>
          <a:p>
            <a:pPr eaLnBrk="1" hangingPunct="1"/>
            <a:r>
              <a:rPr lang="en-US" dirty="0" smtClean="0">
                <a:latin typeface="Calibri" charset="0"/>
              </a:rPr>
              <a:t>Software Architect @ </a:t>
            </a:r>
            <a:r>
              <a:rPr lang="en-US" dirty="0" err="1" smtClean="0">
                <a:latin typeface="Calibri" charset="0"/>
              </a:rPr>
              <a:t>FuseSource</a:t>
            </a:r>
            <a:endParaRPr lang="en-US" dirty="0" smtClean="0">
              <a:latin typeface="Calibri" charset="0"/>
            </a:endParaRPr>
          </a:p>
          <a:p>
            <a:pPr eaLnBrk="1" hangingPunct="1"/>
            <a:r>
              <a:rPr lang="en-US" dirty="0" smtClean="0">
                <a:latin typeface="Calibri" charset="0"/>
              </a:rPr>
              <a:t>Open Source Contributor</a:t>
            </a:r>
          </a:p>
          <a:p>
            <a:pPr lvl="1" eaLnBrk="1" hangingPunct="1"/>
            <a:r>
              <a:rPr lang="en-US" dirty="0" smtClean="0">
                <a:latin typeface="Calibri" charset="0"/>
              </a:rPr>
              <a:t>Apache Karaf</a:t>
            </a:r>
          </a:p>
          <a:p>
            <a:pPr lvl="1" eaLnBrk="1" hangingPunct="1"/>
            <a:r>
              <a:rPr lang="en-US" dirty="0" smtClean="0">
                <a:latin typeface="Calibri" charset="0"/>
              </a:rPr>
              <a:t>Apache </a:t>
            </a:r>
            <a:r>
              <a:rPr lang="en-US" dirty="0" err="1" smtClean="0">
                <a:latin typeface="Calibri" charset="0"/>
              </a:rPr>
              <a:t>ServiceMix</a:t>
            </a:r>
            <a:endParaRPr lang="en-US" dirty="0" smtClean="0">
              <a:latin typeface="Calibri" charset="0"/>
            </a:endParaRPr>
          </a:p>
          <a:p>
            <a:pPr lvl="1" eaLnBrk="1" hangingPunct="1"/>
            <a:r>
              <a:rPr lang="en-US" dirty="0" smtClean="0">
                <a:latin typeface="Calibri" charset="0"/>
              </a:rPr>
              <a:t>Apache Camel</a:t>
            </a:r>
          </a:p>
          <a:p>
            <a:pPr lvl="1" eaLnBrk="1" hangingPunct="1"/>
            <a:r>
              <a:rPr lang="en-US" dirty="0" smtClean="0">
                <a:latin typeface="Calibri" charset="0"/>
              </a:rPr>
              <a:t>Apache Whirr</a:t>
            </a:r>
          </a:p>
          <a:p>
            <a:pPr lvl="1" eaLnBrk="1" hangingPunct="1"/>
            <a:r>
              <a:rPr lang="en-US" dirty="0" err="1" smtClean="0">
                <a:latin typeface="Calibri" charset="0"/>
              </a:rPr>
              <a:t>Jclouds</a:t>
            </a:r>
            <a:endParaRPr lang="en-US" dirty="0" smtClean="0">
              <a:latin typeface="Calibri" charset="0"/>
            </a:endParaRPr>
          </a:p>
          <a:p>
            <a:pPr lvl="1" eaLnBrk="1" hangingPunct="1"/>
            <a:r>
              <a:rPr lang="en-US" dirty="0" smtClean="0">
                <a:latin typeface="Calibri" charset="0"/>
              </a:rPr>
              <a:t>Founder of Apache Karaf Cellar</a:t>
            </a:r>
            <a:endParaRPr dirty="0" smtClean="0">
              <a:latin typeface="Calibri" charset="0"/>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Configuration admin integration</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Listens for configuration change events</a:t>
            </a:r>
          </a:p>
          <a:p>
            <a:pPr eaLnBrk="1" hangingPunct="1"/>
            <a:r>
              <a:rPr lang="en-US" dirty="0" smtClean="0">
                <a:latin typeface="Calibri" charset="0"/>
              </a:rPr>
              <a:t>Broadcasts events to nodes of the same group </a:t>
            </a:r>
            <a:r>
              <a:rPr lang="en-US" i="1" dirty="0" smtClean="0">
                <a:solidFill>
                  <a:srgbClr val="757465"/>
                </a:solidFill>
                <a:latin typeface="Calibri" charset="0"/>
              </a:rPr>
              <a:t>(optional)</a:t>
            </a:r>
          </a:p>
          <a:p>
            <a:pPr eaLnBrk="1" hangingPunct="1"/>
            <a:r>
              <a:rPr lang="en-US" dirty="0" smtClean="0">
                <a:latin typeface="Calibri" charset="0"/>
              </a:rPr>
              <a:t>Supports event blacklist / white list</a:t>
            </a:r>
          </a:p>
          <a:p>
            <a:pPr eaLnBrk="1" hangingPunct="1"/>
            <a:r>
              <a:rPr lang="en-US" dirty="0" smtClean="0">
                <a:latin typeface="Calibri" charset="0"/>
              </a:rPr>
              <a:t>Supports group pre configuration </a:t>
            </a:r>
            <a:r>
              <a:rPr lang="en-US" i="1" dirty="0" smtClean="0">
                <a:solidFill>
                  <a:srgbClr val="757465"/>
                </a:solidFill>
                <a:latin typeface="Calibri" charset="0"/>
              </a:rPr>
              <a:t>(optional)</a:t>
            </a:r>
            <a:endParaRPr lang="en-US" dirty="0" smtClean="0">
              <a:latin typeface="Calibri" charset="0"/>
            </a:endParaRPr>
          </a:p>
          <a:p>
            <a:pPr eaLnBrk="1" hangingPunct="1"/>
            <a:endParaRPr dirty="0" smtClean="0">
              <a:latin typeface="Calibri" charset="0"/>
            </a:endParaRPr>
          </a:p>
        </p:txBody>
      </p:sp>
      <p:pic>
        <p:nvPicPr>
          <p:cNvPr id="8" name="Picture 7" descr="Config Admin Integration.jpg"/>
          <p:cNvPicPr>
            <a:picLocks/>
          </p:cNvPicPr>
          <p:nvPr/>
        </p:nvPicPr>
        <p:blipFill>
          <a:blip r:embed="rId3"/>
          <a:stretch>
            <a:fillRect/>
          </a:stretch>
        </p:blipFill>
        <p:spPr>
          <a:xfrm>
            <a:off x="1346200" y="3067050"/>
            <a:ext cx="6451600" cy="32760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Syncing configuration between members</a:t>
            </a:r>
          </a:p>
        </p:txBody>
      </p:sp>
      <p:pic>
        <p:nvPicPr>
          <p:cNvPr id="4" name="CellarConfigReplic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66800"/>
            <a:ext cx="9144000" cy="5224463"/>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Bundle state replication</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Listens for bundle events</a:t>
            </a:r>
          </a:p>
          <a:p>
            <a:pPr eaLnBrk="1" hangingPunct="1"/>
            <a:r>
              <a:rPr lang="en-US" dirty="0" smtClean="0">
                <a:latin typeface="Calibri" charset="0"/>
              </a:rPr>
              <a:t>Broadcasts events to nodes of the same group </a:t>
            </a:r>
            <a:r>
              <a:rPr lang="en-US" i="1" dirty="0" smtClean="0">
                <a:solidFill>
                  <a:srgbClr val="757465"/>
                </a:solidFill>
                <a:latin typeface="Calibri" charset="0"/>
              </a:rPr>
              <a:t>(optional)</a:t>
            </a:r>
          </a:p>
          <a:p>
            <a:pPr eaLnBrk="1" hangingPunct="1"/>
            <a:r>
              <a:rPr lang="en-US" dirty="0" smtClean="0">
                <a:latin typeface="Calibri" charset="0"/>
              </a:rPr>
              <a:t>Supports event blacklist / white list</a:t>
            </a:r>
          </a:p>
          <a:p>
            <a:pPr eaLnBrk="1" hangingPunct="1"/>
            <a:r>
              <a:rPr lang="en-US" dirty="0" smtClean="0">
                <a:latin typeface="Calibri" charset="0"/>
              </a:rPr>
              <a:t>Supports group pre configuration </a:t>
            </a:r>
            <a:r>
              <a:rPr lang="en-US" i="1" dirty="0" smtClean="0">
                <a:solidFill>
                  <a:srgbClr val="757465"/>
                </a:solidFill>
                <a:latin typeface="Calibri" charset="0"/>
              </a:rPr>
              <a:t>(optional)</a:t>
            </a:r>
            <a:endParaRPr lang="en-US" dirty="0" smtClean="0">
              <a:latin typeface="Calibri" charset="0"/>
            </a:endParaRPr>
          </a:p>
          <a:p>
            <a:pPr eaLnBrk="1" hangingPunct="1">
              <a:buNone/>
            </a:pPr>
            <a:endParaRPr dirty="0" smtClean="0">
              <a:latin typeface="Calibri" charset="0"/>
            </a:endParaRPr>
          </a:p>
        </p:txBody>
      </p:sp>
      <p:pic>
        <p:nvPicPr>
          <p:cNvPr id="5" name="Picture 4" descr="Bundle Integration.jpg"/>
          <p:cNvPicPr>
            <a:picLocks/>
          </p:cNvPicPr>
          <p:nvPr/>
        </p:nvPicPr>
        <p:blipFill>
          <a:blip r:embed="rId3"/>
          <a:stretch>
            <a:fillRect/>
          </a:stretch>
        </p:blipFill>
        <p:spPr>
          <a:xfrm>
            <a:off x="1346200" y="3067050"/>
            <a:ext cx="6451600" cy="32760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Feature Service Integration</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Listens for bundle events</a:t>
            </a:r>
          </a:p>
          <a:p>
            <a:pPr eaLnBrk="1" hangingPunct="1"/>
            <a:r>
              <a:rPr lang="en-US" dirty="0" smtClean="0">
                <a:latin typeface="Calibri" charset="0"/>
              </a:rPr>
              <a:t>Broadcasts events to nodes of the same group </a:t>
            </a:r>
            <a:r>
              <a:rPr lang="en-US" i="1" dirty="0" smtClean="0">
                <a:solidFill>
                  <a:srgbClr val="757465"/>
                </a:solidFill>
                <a:latin typeface="Calibri" charset="0"/>
              </a:rPr>
              <a:t>(optional)</a:t>
            </a:r>
          </a:p>
          <a:p>
            <a:pPr eaLnBrk="1" hangingPunct="1"/>
            <a:r>
              <a:rPr lang="en-US" dirty="0" smtClean="0">
                <a:latin typeface="Calibri" charset="0"/>
              </a:rPr>
              <a:t>Supports event blacklist / white list</a:t>
            </a:r>
          </a:p>
          <a:p>
            <a:pPr eaLnBrk="1" hangingPunct="1"/>
            <a:r>
              <a:rPr lang="en-US" dirty="0" smtClean="0">
                <a:latin typeface="Calibri" charset="0"/>
              </a:rPr>
              <a:t>Supports group pre configuration </a:t>
            </a:r>
            <a:r>
              <a:rPr lang="en-US" i="1" dirty="0" smtClean="0">
                <a:solidFill>
                  <a:srgbClr val="757465"/>
                </a:solidFill>
                <a:latin typeface="Calibri" charset="0"/>
              </a:rPr>
              <a:t>(optional)</a:t>
            </a:r>
            <a:endParaRPr lang="en-US" dirty="0" smtClean="0">
              <a:latin typeface="Calibri" charset="0"/>
            </a:endParaRPr>
          </a:p>
          <a:p>
            <a:pPr eaLnBrk="1" hangingPunct="1">
              <a:buNone/>
            </a:pPr>
            <a:endParaRPr dirty="0" smtClean="0">
              <a:latin typeface="Calibri" charset="0"/>
            </a:endParaRPr>
          </a:p>
        </p:txBody>
      </p:sp>
      <p:pic>
        <p:nvPicPr>
          <p:cNvPr id="6" name="Picture 5" descr="Feature Integration.jpg"/>
          <p:cNvPicPr>
            <a:picLocks/>
          </p:cNvPicPr>
          <p:nvPr/>
        </p:nvPicPr>
        <p:blipFill>
          <a:blip r:embed="rId3"/>
          <a:stretch>
            <a:fillRect/>
          </a:stretch>
        </p:blipFill>
        <p:spPr>
          <a:xfrm>
            <a:off x="1346200" y="3067050"/>
            <a:ext cx="6451600" cy="32760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Syncing / assigning features to groups</a:t>
            </a:r>
          </a:p>
        </p:txBody>
      </p:sp>
      <p:pic>
        <p:nvPicPr>
          <p:cNvPr id="3" name="CellarFeatur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92200"/>
            <a:ext cx="9144000" cy="5199063"/>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Distributed Service Execution</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dirty="0" smtClean="0">
                <a:latin typeface="Calibri" charset="0"/>
              </a:rPr>
              <a:t>Implementation of OSGi remote service spec. </a:t>
            </a:r>
            <a:r>
              <a:rPr lang="en-US" i="1" dirty="0" smtClean="0">
                <a:solidFill>
                  <a:srgbClr val="757465"/>
                </a:solidFill>
                <a:latin typeface="Calibri" charset="0"/>
              </a:rPr>
              <a:t>(partial)</a:t>
            </a:r>
          </a:p>
          <a:p>
            <a:pPr eaLnBrk="1" hangingPunct="1"/>
            <a:r>
              <a:rPr lang="en-US" dirty="0" smtClean="0">
                <a:solidFill>
                  <a:schemeClr val="tx1"/>
                </a:solidFill>
                <a:latin typeface="Calibri" charset="0"/>
              </a:rPr>
              <a:t>Evenly distributed load across nodes</a:t>
            </a:r>
          </a:p>
          <a:p>
            <a:pPr eaLnBrk="1" hangingPunct="1"/>
            <a:r>
              <a:rPr lang="en-US" dirty="0" smtClean="0">
                <a:solidFill>
                  <a:schemeClr val="tx1"/>
                </a:solidFill>
                <a:latin typeface="Calibri" charset="0"/>
              </a:rPr>
              <a:t>Dynamically scales</a:t>
            </a:r>
          </a:p>
          <a:p>
            <a:pPr eaLnBrk="1" hangingPunct="1"/>
            <a:endParaRPr dirty="0" smtClean="0">
              <a:solidFill>
                <a:srgbClr val="757465"/>
              </a:solidFill>
              <a:latin typeface="Calibri" charset="0"/>
            </a:endParaRPr>
          </a:p>
        </p:txBody>
      </p:sp>
      <p:pic>
        <p:nvPicPr>
          <p:cNvPr id="4" name="Picture 3" descr="DOSGi Architecture.jpg"/>
          <p:cNvPicPr>
            <a:picLocks noChangeAspect="1"/>
          </p:cNvPicPr>
          <p:nvPr/>
        </p:nvPicPr>
        <p:blipFill>
          <a:blip r:embed="rId3"/>
          <a:stretch>
            <a:fillRect/>
          </a:stretch>
        </p:blipFill>
        <p:spPr>
          <a:xfrm>
            <a:off x="1022350" y="2679700"/>
            <a:ext cx="7099300" cy="366395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Apache Karaf Cellar</a:t>
            </a:r>
            <a:br>
              <a:rPr lang="en-US" dirty="0" smtClean="0">
                <a:latin typeface="Calibri" charset="0"/>
              </a:rPr>
            </a:br>
            <a:r>
              <a:rPr lang="en-US" dirty="0" smtClean="0">
                <a:solidFill>
                  <a:srgbClr val="F47525"/>
                </a:solidFill>
                <a:latin typeface="Calibri" charset="0"/>
              </a:rPr>
              <a:t>Summarizing	</a:t>
            </a:r>
            <a:endParaRPr lang="en-US" dirty="0" smtClean="0">
              <a:solidFill>
                <a:srgbClr val="F47525"/>
              </a:solidFill>
              <a:latin typeface="Calibri" charset="0"/>
            </a:endParaRPr>
          </a:p>
        </p:txBody>
      </p:sp>
      <p:sp>
        <p:nvSpPr>
          <p:cNvPr id="6"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A really simple solution</a:t>
            </a:r>
          </a:p>
          <a:p>
            <a:pPr lvl="1" eaLnBrk="1" hangingPunct="1"/>
            <a:r>
              <a:rPr lang="en-US" dirty="0" smtClean="0">
                <a:latin typeface="Calibri" charset="0"/>
              </a:rPr>
              <a:t>Configure one container per group and sync the rest</a:t>
            </a:r>
          </a:p>
          <a:p>
            <a:pPr lvl="1" eaLnBrk="1" hangingPunct="1"/>
            <a:r>
              <a:rPr lang="en-US" dirty="0" smtClean="0">
                <a:latin typeface="Calibri" charset="0"/>
              </a:rPr>
              <a:t>Pluggable discovery mechanism</a:t>
            </a:r>
          </a:p>
          <a:p>
            <a:pPr lvl="1" eaLnBrk="1" hangingPunct="1"/>
            <a:r>
              <a:rPr lang="en-US" dirty="0" smtClean="0">
                <a:latin typeface="Calibri" charset="0"/>
              </a:rPr>
              <a:t>Helps you scale up</a:t>
            </a:r>
          </a:p>
          <a:p>
            <a:pPr lvl="1" eaLnBrk="1" hangingPunct="1"/>
            <a:endParaRPr lang="en-US" b="1" dirty="0" smtClean="0">
              <a:latin typeface="Calibri" charset="0"/>
            </a:endParaRPr>
          </a:p>
        </p:txBody>
      </p:sp>
    </p:spTree>
    <p:extLst>
      <p:ext uri="{BB962C8B-B14F-4D97-AF65-F5344CB8AC3E}">
        <p14:creationId xmlns:p14="http://schemas.microsoft.com/office/powerpoint/2010/main" val="284063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i="1" dirty="0" smtClean="0">
                <a:solidFill>
                  <a:schemeClr val="bg2">
                    <a:lumMod val="50000"/>
                  </a:schemeClr>
                </a:solidFill>
                <a:latin typeface="Calibri" charset="0"/>
              </a:rPr>
              <a:t>Managing distributed OSGi Runtimes</a:t>
            </a:r>
          </a:p>
          <a:p>
            <a:pPr eaLnBrk="1" hangingPunct="1"/>
            <a:r>
              <a:rPr lang="en-US" i="1" dirty="0" smtClean="0">
                <a:solidFill>
                  <a:schemeClr val="bg2">
                    <a:lumMod val="50000"/>
                  </a:schemeClr>
                </a:solidFill>
                <a:latin typeface="Calibri" charset="0"/>
              </a:rPr>
              <a:t>Apache Karaf Cellar</a:t>
            </a:r>
          </a:p>
          <a:p>
            <a:pPr eaLnBrk="1" hangingPunct="1"/>
            <a:r>
              <a:rPr lang="en-US" b="1" dirty="0" smtClean="0">
                <a:solidFill>
                  <a:schemeClr val="accent3"/>
                </a:solidFill>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164458628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i="1" dirty="0" smtClean="0">
                <a:solidFill>
                  <a:schemeClr val="bg2">
                    <a:lumMod val="50000"/>
                  </a:schemeClr>
                </a:solidFill>
                <a:latin typeface="Calibri" charset="0"/>
              </a:rPr>
              <a:t>Managing distributed OSGi Runtimes</a:t>
            </a:r>
          </a:p>
          <a:p>
            <a:pPr eaLnBrk="1" hangingPunct="1"/>
            <a:r>
              <a:rPr lang="en-US" i="1" dirty="0" smtClean="0">
                <a:solidFill>
                  <a:schemeClr val="bg2">
                    <a:lumMod val="50000"/>
                  </a:schemeClr>
                </a:solidFill>
                <a:latin typeface="Calibri" charset="0"/>
              </a:rPr>
              <a:t>Apache Karaf Cellar</a:t>
            </a:r>
          </a:p>
          <a:p>
            <a:pPr eaLnBrk="1" hangingPunct="1"/>
            <a:r>
              <a:rPr lang="en-US" b="1" dirty="0" smtClean="0">
                <a:solidFill>
                  <a:schemeClr val="accent3"/>
                </a:solidFill>
                <a:latin typeface="Calibri" charset="0"/>
              </a:rPr>
              <a:t>Fuse Fabric</a:t>
            </a:r>
          </a:p>
          <a:p>
            <a:pPr lvl="1" eaLnBrk="1" hangingPunct="1"/>
            <a:r>
              <a:rPr lang="en-US" dirty="0">
                <a:latin typeface="Calibri" charset="0"/>
              </a:rPr>
              <a:t>Overview	</a:t>
            </a:r>
          </a:p>
          <a:p>
            <a:pPr lvl="1" eaLnBrk="1" hangingPunct="1"/>
            <a:r>
              <a:rPr lang="en-US" dirty="0">
                <a:latin typeface="Calibri" charset="0"/>
              </a:rPr>
              <a:t>Architecture</a:t>
            </a:r>
          </a:p>
          <a:p>
            <a:pPr lvl="1" eaLnBrk="1" hangingPunct="1"/>
            <a:r>
              <a:rPr lang="en-US" dirty="0">
                <a:latin typeface="Calibri" charset="0"/>
              </a:rPr>
              <a:t>Registry</a:t>
            </a:r>
          </a:p>
          <a:p>
            <a:pPr lvl="1" eaLnBrk="1" hangingPunct="1"/>
            <a:r>
              <a:rPr lang="en-US" dirty="0">
                <a:latin typeface="Calibri" charset="0"/>
              </a:rPr>
              <a:t>Fabric Agent</a:t>
            </a:r>
          </a:p>
          <a:p>
            <a:pPr lvl="1" eaLnBrk="1" hangingPunct="1"/>
            <a:r>
              <a:rPr lang="en-US" dirty="0">
                <a:latin typeface="Calibri" charset="0"/>
              </a:rPr>
              <a:t>Profiles</a:t>
            </a:r>
          </a:p>
          <a:p>
            <a:pPr lvl="1" eaLnBrk="1" hangingPunct="1"/>
            <a:r>
              <a:rPr lang="en-US" dirty="0">
                <a:latin typeface="Calibri" charset="0"/>
              </a:rPr>
              <a:t>Creating remote containers</a:t>
            </a:r>
          </a:p>
          <a:p>
            <a:pPr lvl="1" eaLnBrk="1" hangingPunct="1"/>
            <a:r>
              <a:rPr lang="en-US" dirty="0">
                <a:latin typeface="Calibri" charset="0"/>
              </a:rPr>
              <a:t>Middleware integration</a:t>
            </a:r>
          </a:p>
          <a:p>
            <a:pPr lvl="1" eaLnBrk="1" hangingPunct="1"/>
            <a:r>
              <a:rPr lang="en-US" dirty="0" smtClean="0">
                <a:latin typeface="Calibri" charset="0"/>
              </a:rPr>
              <a:t>Distributed OSGi</a:t>
            </a:r>
            <a:endParaRPr lang="en-US" b="1" dirty="0" smtClean="0">
              <a:solidFill>
                <a:schemeClr val="accent3"/>
              </a:solidFill>
              <a:latin typeface="Calibri" charset="0"/>
            </a:endParaRP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233881505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Overview</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Open Source System for:</a:t>
            </a:r>
          </a:p>
          <a:p>
            <a:pPr lvl="1" eaLnBrk="1" hangingPunct="1"/>
            <a:r>
              <a:rPr lang="en-US" dirty="0" smtClean="0">
                <a:latin typeface="Calibri" charset="0"/>
              </a:rPr>
              <a:t>Distributed configuration </a:t>
            </a:r>
          </a:p>
          <a:p>
            <a:pPr lvl="1" eaLnBrk="1" hangingPunct="1"/>
            <a:r>
              <a:rPr lang="en-US" dirty="0" smtClean="0">
                <a:latin typeface="Calibri" charset="0"/>
              </a:rPr>
              <a:t>Distributed provisioning</a:t>
            </a:r>
          </a:p>
          <a:p>
            <a:pPr lvl="1" eaLnBrk="1" hangingPunct="1"/>
            <a:r>
              <a:rPr lang="en-US" dirty="0" smtClean="0">
                <a:latin typeface="Calibri" charset="0"/>
              </a:rPr>
              <a:t>Distributed management</a:t>
            </a:r>
          </a:p>
          <a:p>
            <a:pPr eaLnBrk="1" hangingPunct="1"/>
            <a:r>
              <a:rPr lang="en-US" b="1" dirty="0" smtClean="0">
                <a:latin typeface="Calibri" charset="0"/>
              </a:rPr>
              <a:t>Supports Karaf based containers:</a:t>
            </a:r>
          </a:p>
          <a:p>
            <a:pPr lvl="1" eaLnBrk="1" hangingPunct="1"/>
            <a:r>
              <a:rPr lang="en-US" dirty="0" smtClean="0">
                <a:latin typeface="Calibri" charset="0"/>
              </a:rPr>
              <a:t>Fuse ESB</a:t>
            </a:r>
          </a:p>
          <a:p>
            <a:pPr lvl="1" eaLnBrk="1" hangingPunct="1"/>
            <a:r>
              <a:rPr lang="en-US" dirty="0" smtClean="0">
                <a:latin typeface="Calibri" charset="0"/>
              </a:rPr>
              <a:t>Fuse MQ</a:t>
            </a:r>
          </a:p>
          <a:p>
            <a:pPr lvl="1" eaLnBrk="1" hangingPunct="1"/>
            <a:r>
              <a:rPr lang="en-US" dirty="0" smtClean="0">
                <a:latin typeface="Calibri" charset="0"/>
              </a:rPr>
              <a:t>Karaf</a:t>
            </a:r>
          </a:p>
          <a:p>
            <a:pPr lvl="1" eaLnBrk="1" hangingPunct="1"/>
            <a:r>
              <a:rPr lang="en-US" dirty="0" smtClean="0">
                <a:latin typeface="Calibri" charset="0"/>
              </a:rPr>
              <a:t>Service Mix</a:t>
            </a:r>
          </a:p>
          <a:p>
            <a:pPr eaLnBrk="1" hangingPunct="1"/>
            <a:r>
              <a:rPr lang="en-US" b="1" dirty="0" smtClean="0">
                <a:latin typeface="Calibri" charset="0"/>
              </a:rPr>
              <a:t>Well integrated with:</a:t>
            </a:r>
          </a:p>
          <a:p>
            <a:pPr lvl="1" eaLnBrk="1" hangingPunct="1"/>
            <a:r>
              <a:rPr lang="en-US" dirty="0" smtClean="0">
                <a:latin typeface="Calibri" charset="0"/>
              </a:rPr>
              <a:t>Camel</a:t>
            </a:r>
          </a:p>
          <a:p>
            <a:pPr lvl="1" eaLnBrk="1" hangingPunct="1"/>
            <a:r>
              <a:rPr lang="en-US" dirty="0" err="1" smtClean="0">
                <a:latin typeface="Calibri" charset="0"/>
              </a:rPr>
              <a:t>ActiveMQ</a:t>
            </a:r>
            <a:endParaRPr lang="en-US" dirty="0" smtClean="0">
              <a:latin typeface="Calibri" charset="0"/>
            </a:endParaRPr>
          </a:p>
          <a:p>
            <a:pPr lvl="1" eaLnBrk="1" hangingPunct="1"/>
            <a:r>
              <a:rPr lang="en-US" dirty="0" smtClean="0">
                <a:latin typeface="Calibri" charset="0"/>
              </a:rPr>
              <a:t>CXF</a:t>
            </a:r>
            <a:endParaRPr lang="en-US" dirty="0">
              <a:latin typeface="Calibri" charset="0"/>
            </a:endParaRPr>
          </a:p>
        </p:txBody>
      </p:sp>
    </p:spTree>
    <p:extLst>
      <p:ext uri="{BB962C8B-B14F-4D97-AF65-F5344CB8AC3E}">
        <p14:creationId xmlns:p14="http://schemas.microsoft.com/office/powerpoint/2010/main" val="95663610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dirty="0" smtClean="0">
                <a:latin typeface="Calibri" charset="0"/>
              </a:rPr>
              <a:t>Managing distributed OSGi Runtimes</a:t>
            </a:r>
          </a:p>
          <a:p>
            <a:pPr eaLnBrk="1" hangingPunct="1"/>
            <a:r>
              <a:rPr lang="en-US" dirty="0" smtClean="0">
                <a:latin typeface="Calibri" charset="0"/>
              </a:rPr>
              <a:t>Apache Karaf Cellar</a:t>
            </a:r>
          </a:p>
          <a:p>
            <a:pPr eaLnBrk="1" hangingPunct="1"/>
            <a:r>
              <a:rPr lang="en-US" dirty="0" smtClean="0">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167260402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Overview </a:t>
            </a:r>
            <a:r>
              <a:rPr lang="en-US" i="1" dirty="0" smtClean="0">
                <a:solidFill>
                  <a:schemeClr val="accent5"/>
                </a:solidFill>
                <a:latin typeface="Calibri" charset="0"/>
              </a:rPr>
              <a:t>(cont.)</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Core concepts</a:t>
            </a:r>
          </a:p>
          <a:p>
            <a:pPr lvl="1" eaLnBrk="1" hangingPunct="1"/>
            <a:r>
              <a:rPr lang="en-US" dirty="0" smtClean="0">
                <a:latin typeface="Calibri" charset="0"/>
              </a:rPr>
              <a:t>Fabric registry </a:t>
            </a:r>
          </a:p>
          <a:p>
            <a:pPr lvl="2" eaLnBrk="1" hangingPunct="1"/>
            <a:r>
              <a:rPr lang="en-US" dirty="0" smtClean="0">
                <a:latin typeface="Calibri" charset="0"/>
              </a:rPr>
              <a:t>Formed by an even number of containers</a:t>
            </a:r>
          </a:p>
          <a:p>
            <a:pPr lvl="2" eaLnBrk="1" hangingPunct="1"/>
            <a:r>
              <a:rPr lang="en-US" dirty="0" smtClean="0">
                <a:latin typeface="Calibri" charset="0"/>
              </a:rPr>
              <a:t>Holds all configuration data </a:t>
            </a:r>
          </a:p>
          <a:p>
            <a:pPr lvl="2" eaLnBrk="1" hangingPunct="1"/>
            <a:r>
              <a:rPr lang="en-US" dirty="0" smtClean="0">
                <a:latin typeface="Calibri" charset="0"/>
              </a:rPr>
              <a:t>Registry for distributed services</a:t>
            </a:r>
          </a:p>
          <a:p>
            <a:pPr lvl="1" eaLnBrk="1" hangingPunct="1"/>
            <a:r>
              <a:rPr lang="en-US" dirty="0" smtClean="0">
                <a:latin typeface="Calibri" charset="0"/>
              </a:rPr>
              <a:t>Profile</a:t>
            </a:r>
          </a:p>
          <a:p>
            <a:pPr lvl="2" eaLnBrk="1" hangingPunct="1"/>
            <a:r>
              <a:rPr lang="en-US" dirty="0">
                <a:latin typeface="Calibri" charset="0"/>
              </a:rPr>
              <a:t>Describes </a:t>
            </a:r>
            <a:r>
              <a:rPr lang="en-US" dirty="0" smtClean="0">
                <a:latin typeface="Calibri" charset="0"/>
              </a:rPr>
              <a:t>the container setup</a:t>
            </a:r>
            <a:endParaRPr lang="en-US" dirty="0">
              <a:latin typeface="Calibri" charset="0"/>
            </a:endParaRPr>
          </a:p>
          <a:p>
            <a:pPr lvl="3" eaLnBrk="1" hangingPunct="1"/>
            <a:r>
              <a:rPr lang="en-US" dirty="0">
                <a:latin typeface="Calibri" charset="0"/>
              </a:rPr>
              <a:t>Features, Bundles, FABs, Configuration PIDs </a:t>
            </a:r>
            <a:r>
              <a:rPr lang="en-US" dirty="0" err="1">
                <a:latin typeface="Calibri" charset="0"/>
              </a:rPr>
              <a:t>etc</a:t>
            </a:r>
            <a:r>
              <a:rPr lang="en-US" dirty="0">
                <a:latin typeface="Calibri" charset="0"/>
              </a:rPr>
              <a:t> </a:t>
            </a:r>
          </a:p>
          <a:p>
            <a:pPr lvl="2" eaLnBrk="1" hangingPunct="1"/>
            <a:r>
              <a:rPr lang="en-US" dirty="0">
                <a:latin typeface="Calibri" charset="0"/>
              </a:rPr>
              <a:t>Hierarchical structure</a:t>
            </a:r>
          </a:p>
          <a:p>
            <a:pPr lvl="2" eaLnBrk="1" hangingPunct="1"/>
            <a:r>
              <a:rPr lang="en-US" dirty="0">
                <a:latin typeface="Calibri" charset="0"/>
              </a:rPr>
              <a:t>Versioning</a:t>
            </a:r>
          </a:p>
          <a:p>
            <a:pPr lvl="3" eaLnBrk="1" hangingPunct="1"/>
            <a:r>
              <a:rPr lang="en-US" dirty="0">
                <a:latin typeface="Calibri" charset="0"/>
              </a:rPr>
              <a:t>Easy means to upgrade / rollback </a:t>
            </a:r>
            <a:r>
              <a:rPr lang="en-US" dirty="0" smtClean="0">
                <a:latin typeface="Calibri" charset="0"/>
              </a:rPr>
              <a:t>containers</a:t>
            </a:r>
          </a:p>
          <a:p>
            <a:pPr lvl="1" eaLnBrk="1" hangingPunct="1"/>
            <a:r>
              <a:rPr lang="en-US" dirty="0" smtClean="0">
                <a:latin typeface="Calibri" charset="0"/>
              </a:rPr>
              <a:t>Fabric Agent</a:t>
            </a:r>
          </a:p>
          <a:p>
            <a:pPr lvl="2" eaLnBrk="1" hangingPunct="1"/>
            <a:r>
              <a:rPr lang="en-US" dirty="0" smtClean="0">
                <a:latin typeface="Calibri" charset="0"/>
              </a:rPr>
              <a:t>Runs on each container</a:t>
            </a:r>
          </a:p>
          <a:p>
            <a:pPr lvl="2" eaLnBrk="1" hangingPunct="1"/>
            <a:r>
              <a:rPr lang="en-US" dirty="0" smtClean="0">
                <a:latin typeface="Calibri" charset="0"/>
              </a:rPr>
              <a:t>Makes sure that the container “provisions” its assigned profiles.</a:t>
            </a:r>
          </a:p>
          <a:p>
            <a:pPr lvl="1" eaLnBrk="1" hangingPunct="1"/>
            <a:endParaRPr lang="en-US" dirty="0" smtClean="0">
              <a:latin typeface="Calibri" charset="0"/>
            </a:endParaRPr>
          </a:p>
        </p:txBody>
      </p:sp>
    </p:spTree>
    <p:extLst>
      <p:ext uri="{BB962C8B-B14F-4D97-AF65-F5344CB8AC3E}">
        <p14:creationId xmlns:p14="http://schemas.microsoft.com/office/powerpoint/2010/main" val="328098192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Overview </a:t>
            </a:r>
            <a:r>
              <a:rPr lang="en-US" i="1" dirty="0" smtClean="0">
                <a:solidFill>
                  <a:schemeClr val="accent5"/>
                </a:solidFill>
                <a:latin typeface="Calibri" charset="0"/>
              </a:rPr>
              <a:t>(cont.)</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Core features</a:t>
            </a:r>
          </a:p>
          <a:p>
            <a:pPr lvl="1" eaLnBrk="1" hangingPunct="1"/>
            <a:r>
              <a:rPr lang="en-US" dirty="0" smtClean="0">
                <a:latin typeface="Calibri" charset="0"/>
              </a:rPr>
              <a:t>Provisioning</a:t>
            </a:r>
          </a:p>
          <a:p>
            <a:pPr lvl="2" eaLnBrk="1" hangingPunct="1"/>
            <a:r>
              <a:rPr lang="en-US" dirty="0" smtClean="0">
                <a:latin typeface="Calibri" charset="0"/>
              </a:rPr>
              <a:t>Deploy apps to containers using profiles</a:t>
            </a:r>
          </a:p>
          <a:p>
            <a:pPr lvl="2" eaLnBrk="1" hangingPunct="1"/>
            <a:r>
              <a:rPr lang="en-US" dirty="0" smtClean="0">
                <a:latin typeface="Calibri" charset="0"/>
              </a:rPr>
              <a:t>Incremental upgrades / rollbacks for containers </a:t>
            </a:r>
          </a:p>
          <a:p>
            <a:pPr lvl="3" eaLnBrk="1" hangingPunct="1"/>
            <a:r>
              <a:rPr lang="en-US" dirty="0" smtClean="0">
                <a:latin typeface="Calibri" charset="0"/>
              </a:rPr>
              <a:t>From configuration to the OSGi framework itself</a:t>
            </a:r>
          </a:p>
          <a:p>
            <a:pPr lvl="1" eaLnBrk="1" hangingPunct="1"/>
            <a:r>
              <a:rPr lang="en-US" dirty="0" smtClean="0">
                <a:latin typeface="Calibri" charset="0"/>
              </a:rPr>
              <a:t>Discovery</a:t>
            </a:r>
          </a:p>
          <a:p>
            <a:pPr lvl="2" eaLnBrk="1" hangingPunct="1"/>
            <a:r>
              <a:rPr lang="en-US" dirty="0" err="1" smtClean="0">
                <a:latin typeface="Calibri" charset="0"/>
              </a:rPr>
              <a:t>ActiveMQ</a:t>
            </a:r>
            <a:r>
              <a:rPr lang="en-US" dirty="0" smtClean="0">
                <a:latin typeface="Calibri" charset="0"/>
              </a:rPr>
              <a:t> brokers</a:t>
            </a:r>
          </a:p>
          <a:p>
            <a:pPr lvl="2" eaLnBrk="1" hangingPunct="1"/>
            <a:r>
              <a:rPr lang="en-US" dirty="0" smtClean="0">
                <a:latin typeface="Calibri" charset="0"/>
              </a:rPr>
              <a:t>Camel endpoints</a:t>
            </a:r>
          </a:p>
          <a:p>
            <a:pPr lvl="2" eaLnBrk="1" hangingPunct="1"/>
            <a:r>
              <a:rPr lang="en-US" dirty="0" smtClean="0">
                <a:latin typeface="Calibri" charset="0"/>
              </a:rPr>
              <a:t>CXF endpoints</a:t>
            </a:r>
          </a:p>
          <a:p>
            <a:pPr lvl="1" eaLnBrk="1" hangingPunct="1"/>
            <a:r>
              <a:rPr lang="en-US" dirty="0">
                <a:latin typeface="Calibri" charset="0"/>
              </a:rPr>
              <a:t>Installation of remote containers</a:t>
            </a:r>
          </a:p>
          <a:p>
            <a:pPr lvl="2" eaLnBrk="1" hangingPunct="1"/>
            <a:r>
              <a:rPr lang="en-US" dirty="0">
                <a:latin typeface="Calibri" charset="0"/>
              </a:rPr>
              <a:t>Install the runtime itself on remote hosts.</a:t>
            </a:r>
          </a:p>
          <a:p>
            <a:pPr lvl="2" eaLnBrk="1" hangingPunct="1"/>
            <a:r>
              <a:rPr lang="en-US" dirty="0">
                <a:latin typeface="Calibri" charset="0"/>
              </a:rPr>
              <a:t>Creation of cloud instances &amp; installation of runtime</a:t>
            </a:r>
            <a:r>
              <a:rPr lang="en-US" dirty="0" smtClean="0">
                <a:latin typeface="Calibri" charset="0"/>
              </a:rPr>
              <a:t>.</a:t>
            </a:r>
          </a:p>
          <a:p>
            <a:pPr lvl="1" eaLnBrk="1" hangingPunct="1"/>
            <a:r>
              <a:rPr lang="en-US" dirty="0" smtClean="0">
                <a:latin typeface="Calibri" charset="0"/>
              </a:rPr>
              <a:t>Management</a:t>
            </a:r>
          </a:p>
          <a:p>
            <a:pPr lvl="2" eaLnBrk="1" hangingPunct="1"/>
            <a:r>
              <a:rPr lang="en-US" dirty="0" smtClean="0">
                <a:latin typeface="Calibri" charset="0"/>
              </a:rPr>
              <a:t>Fuse Management Console </a:t>
            </a:r>
            <a:r>
              <a:rPr lang="en-US" i="1" dirty="0" smtClean="0">
                <a:latin typeface="Calibri" charset="0"/>
              </a:rPr>
              <a:t>(aka FMC)</a:t>
            </a:r>
          </a:p>
          <a:p>
            <a:pPr lvl="2" eaLnBrk="1" hangingPunct="1"/>
            <a:r>
              <a:rPr lang="en-US" i="1" dirty="0" smtClean="0">
                <a:latin typeface="Calibri" charset="0"/>
              </a:rPr>
              <a:t>Fuse IDE</a:t>
            </a:r>
          </a:p>
          <a:p>
            <a:pPr lvl="2" eaLnBrk="1" hangingPunct="1"/>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205453526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p:cNvSpPr/>
          <p:nvPr/>
        </p:nvSpPr>
        <p:spPr bwMode="auto">
          <a:xfrm>
            <a:off x="508000" y="1728857"/>
            <a:ext cx="7950200" cy="1546086"/>
          </a:xfrm>
          <a:prstGeom prst="cloud">
            <a:avLst/>
          </a:prstGeom>
          <a:solidFill>
            <a:schemeClr val="bg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2400" b="1" i="1" u="none" strike="noStrike" cap="none" normalizeH="0" baseline="0" dirty="0" smtClean="0">
                <a:ln>
                  <a:noFill/>
                </a:ln>
                <a:solidFill>
                  <a:schemeClr val="tx1"/>
                </a:solidFill>
                <a:effectLst/>
                <a:latin typeface="Arial" charset="0"/>
              </a:rPr>
              <a:t>Clustered Registry</a:t>
            </a:r>
          </a:p>
        </p:txBody>
      </p:sp>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Architecture</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lvl="2" eaLnBrk="1" hangingPunct="1"/>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grpSp>
        <p:nvGrpSpPr>
          <p:cNvPr id="24" name="Group 23"/>
          <p:cNvGrpSpPr/>
          <p:nvPr/>
        </p:nvGrpSpPr>
        <p:grpSpPr>
          <a:xfrm>
            <a:off x="520700" y="4267200"/>
            <a:ext cx="1645952" cy="876300"/>
            <a:chOff x="457200" y="5461000"/>
            <a:chExt cx="1645952" cy="876300"/>
          </a:xfrm>
        </p:grpSpPr>
        <p:sp>
          <p:nvSpPr>
            <p:cNvPr id="3" name="Rectangle 2"/>
            <p:cNvSpPr/>
            <p:nvPr/>
          </p:nvSpPr>
          <p:spPr bwMode="auto">
            <a:xfrm>
              <a:off x="457200" y="5461000"/>
              <a:ext cx="1409700" cy="812800"/>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smtClean="0">
                <a:ln>
                  <a:noFill/>
                </a:ln>
                <a:solidFill>
                  <a:schemeClr val="tx1"/>
                </a:solidFill>
                <a:effectLst/>
                <a:latin typeface="Arial" charset="0"/>
              </a:endParaRPr>
            </a:p>
          </p:txBody>
        </p:sp>
        <p:pic>
          <p:nvPicPr>
            <p:cNvPr id="2" name="Picture 1" descr="fabric-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5486400"/>
              <a:ext cx="652357" cy="850900"/>
            </a:xfrm>
            <a:prstGeom prst="rect">
              <a:avLst/>
            </a:prstGeom>
          </p:spPr>
        </p:pic>
        <p:sp>
          <p:nvSpPr>
            <p:cNvPr id="4" name="Rectangle 3"/>
            <p:cNvSpPr/>
            <p:nvPr/>
          </p:nvSpPr>
          <p:spPr bwMode="auto">
            <a:xfrm>
              <a:off x="1478249" y="5551101"/>
              <a:ext cx="624903"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Agent</a:t>
              </a:r>
            </a:p>
          </p:txBody>
        </p:sp>
      </p:grpSp>
      <p:grpSp>
        <p:nvGrpSpPr>
          <p:cNvPr id="9" name="Group 8"/>
          <p:cNvGrpSpPr/>
          <p:nvPr/>
        </p:nvGrpSpPr>
        <p:grpSpPr>
          <a:xfrm>
            <a:off x="3251200" y="1549400"/>
            <a:ext cx="1647628" cy="876300"/>
            <a:chOff x="1282700" y="2514600"/>
            <a:chExt cx="1647628" cy="876300"/>
          </a:xfrm>
        </p:grpSpPr>
        <p:sp>
          <p:nvSpPr>
            <p:cNvPr id="10" name="Rectangle 9"/>
            <p:cNvSpPr/>
            <p:nvPr/>
          </p:nvSpPr>
          <p:spPr bwMode="auto">
            <a:xfrm>
              <a:off x="1282700" y="2514600"/>
              <a:ext cx="1409700" cy="812800"/>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smtClean="0">
                <a:ln>
                  <a:noFill/>
                </a:ln>
                <a:solidFill>
                  <a:schemeClr val="tx1"/>
                </a:solidFill>
                <a:effectLst/>
                <a:latin typeface="Arial" charset="0"/>
              </a:endParaRPr>
            </a:p>
          </p:txBody>
        </p:sp>
        <p:pic>
          <p:nvPicPr>
            <p:cNvPr id="11" name="Picture 10" descr="fabric-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540000"/>
              <a:ext cx="652357" cy="850900"/>
            </a:xfrm>
            <a:prstGeom prst="rect">
              <a:avLst/>
            </a:prstGeom>
          </p:spPr>
        </p:pic>
        <p:sp>
          <p:nvSpPr>
            <p:cNvPr id="12" name="Rectangle 11"/>
            <p:cNvSpPr/>
            <p:nvPr/>
          </p:nvSpPr>
          <p:spPr bwMode="auto">
            <a:xfrm>
              <a:off x="2303749" y="2604701"/>
              <a:ext cx="624903"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Agent</a:t>
              </a:r>
            </a:p>
          </p:txBody>
        </p:sp>
        <p:sp>
          <p:nvSpPr>
            <p:cNvPr id="13" name="Rectangle 12"/>
            <p:cNvSpPr/>
            <p:nvPr/>
          </p:nvSpPr>
          <p:spPr bwMode="auto">
            <a:xfrm>
              <a:off x="1971876" y="2973001"/>
              <a:ext cx="958452"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Zookeeper</a:t>
              </a:r>
            </a:p>
          </p:txBody>
        </p:sp>
      </p:grpSp>
      <p:grpSp>
        <p:nvGrpSpPr>
          <p:cNvPr id="14" name="Group 13"/>
          <p:cNvGrpSpPr/>
          <p:nvPr/>
        </p:nvGrpSpPr>
        <p:grpSpPr>
          <a:xfrm>
            <a:off x="1447800" y="1562100"/>
            <a:ext cx="1647628" cy="876300"/>
            <a:chOff x="1282700" y="2514600"/>
            <a:chExt cx="1647628" cy="876300"/>
          </a:xfrm>
        </p:grpSpPr>
        <p:sp>
          <p:nvSpPr>
            <p:cNvPr id="15" name="Rectangle 14"/>
            <p:cNvSpPr/>
            <p:nvPr/>
          </p:nvSpPr>
          <p:spPr bwMode="auto">
            <a:xfrm>
              <a:off x="1282700" y="2514600"/>
              <a:ext cx="1409700" cy="812800"/>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smtClean="0">
                <a:ln>
                  <a:noFill/>
                </a:ln>
                <a:solidFill>
                  <a:schemeClr val="tx1"/>
                </a:solidFill>
                <a:effectLst/>
                <a:latin typeface="Arial" charset="0"/>
              </a:endParaRPr>
            </a:p>
          </p:txBody>
        </p:sp>
        <p:pic>
          <p:nvPicPr>
            <p:cNvPr id="16" name="Picture 15" descr="fabric-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540000"/>
              <a:ext cx="652357" cy="850900"/>
            </a:xfrm>
            <a:prstGeom prst="rect">
              <a:avLst/>
            </a:prstGeom>
          </p:spPr>
        </p:pic>
        <p:sp>
          <p:nvSpPr>
            <p:cNvPr id="17" name="Rectangle 16"/>
            <p:cNvSpPr/>
            <p:nvPr/>
          </p:nvSpPr>
          <p:spPr bwMode="auto">
            <a:xfrm>
              <a:off x="2303749" y="2604701"/>
              <a:ext cx="624903"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Agent</a:t>
              </a:r>
            </a:p>
          </p:txBody>
        </p:sp>
        <p:sp>
          <p:nvSpPr>
            <p:cNvPr id="18" name="Rectangle 17"/>
            <p:cNvSpPr/>
            <p:nvPr/>
          </p:nvSpPr>
          <p:spPr bwMode="auto">
            <a:xfrm>
              <a:off x="1971876" y="2973001"/>
              <a:ext cx="958452"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Zookeeper</a:t>
              </a:r>
            </a:p>
          </p:txBody>
        </p:sp>
      </p:grpSp>
      <p:grpSp>
        <p:nvGrpSpPr>
          <p:cNvPr id="19" name="Group 18"/>
          <p:cNvGrpSpPr/>
          <p:nvPr/>
        </p:nvGrpSpPr>
        <p:grpSpPr>
          <a:xfrm>
            <a:off x="5041900" y="1549400"/>
            <a:ext cx="1647628" cy="876300"/>
            <a:chOff x="1282700" y="2514600"/>
            <a:chExt cx="1647628" cy="876300"/>
          </a:xfrm>
        </p:grpSpPr>
        <p:sp>
          <p:nvSpPr>
            <p:cNvPr id="20" name="Rectangle 19"/>
            <p:cNvSpPr/>
            <p:nvPr/>
          </p:nvSpPr>
          <p:spPr bwMode="auto">
            <a:xfrm>
              <a:off x="1282700" y="2514600"/>
              <a:ext cx="1409700" cy="812800"/>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smtClean="0">
                <a:ln>
                  <a:noFill/>
                </a:ln>
                <a:solidFill>
                  <a:schemeClr val="tx1"/>
                </a:solidFill>
                <a:effectLst/>
                <a:latin typeface="Arial" charset="0"/>
              </a:endParaRPr>
            </a:p>
          </p:txBody>
        </p:sp>
        <p:pic>
          <p:nvPicPr>
            <p:cNvPr id="21" name="Picture 20" descr="fabric-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540000"/>
              <a:ext cx="652357" cy="850900"/>
            </a:xfrm>
            <a:prstGeom prst="rect">
              <a:avLst/>
            </a:prstGeom>
          </p:spPr>
        </p:pic>
        <p:sp>
          <p:nvSpPr>
            <p:cNvPr id="22" name="Rectangle 21"/>
            <p:cNvSpPr/>
            <p:nvPr/>
          </p:nvSpPr>
          <p:spPr bwMode="auto">
            <a:xfrm>
              <a:off x="2303749" y="2604701"/>
              <a:ext cx="624903"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Agent</a:t>
              </a:r>
            </a:p>
          </p:txBody>
        </p:sp>
        <p:sp>
          <p:nvSpPr>
            <p:cNvPr id="23" name="Rectangle 22"/>
            <p:cNvSpPr/>
            <p:nvPr/>
          </p:nvSpPr>
          <p:spPr bwMode="auto">
            <a:xfrm>
              <a:off x="1971876" y="2973001"/>
              <a:ext cx="958452" cy="276999"/>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Zookeeper</a:t>
              </a:r>
            </a:p>
          </p:txBody>
        </p:sp>
      </p:grpSp>
      <p:cxnSp>
        <p:nvCxnSpPr>
          <p:cNvPr id="28" name="Elbow Connector 27"/>
          <p:cNvCxnSpPr>
            <a:stCxn id="18" idx="2"/>
            <a:endCxn id="13" idx="2"/>
          </p:cNvCxnSpPr>
          <p:nvPr/>
        </p:nvCxnSpPr>
        <p:spPr bwMode="auto">
          <a:xfrm rot="5400000" flipH="1" flipV="1">
            <a:off x="3511552" y="1389450"/>
            <a:ext cx="12700" cy="1803400"/>
          </a:xfrm>
          <a:prstGeom prst="bentConnector3">
            <a:avLst>
              <a:gd name="adj1" fmla="val -1800000"/>
            </a:avLst>
          </a:prstGeom>
          <a:solidFill>
            <a:schemeClr val="accent1"/>
          </a:solidFill>
          <a:ln w="50800" cap="flat" cmpd="sng" algn="ctr">
            <a:solidFill>
              <a:schemeClr val="tx1"/>
            </a:solidFill>
            <a:prstDash val="solid"/>
            <a:round/>
            <a:headEnd type="none" w="med" len="med"/>
            <a:tailEnd type="none" w="med" len="med"/>
          </a:ln>
          <a:effectLst/>
        </p:spPr>
      </p:cxnSp>
      <p:cxnSp>
        <p:nvCxnSpPr>
          <p:cNvPr id="14343" name="Elbow Connector 14342"/>
          <p:cNvCxnSpPr/>
          <p:nvPr/>
        </p:nvCxnSpPr>
        <p:spPr bwMode="auto">
          <a:xfrm rot="16200000" flipH="1">
            <a:off x="5314952" y="1395800"/>
            <a:ext cx="12700" cy="1790700"/>
          </a:xfrm>
          <a:prstGeom prst="bentConnector3">
            <a:avLst>
              <a:gd name="adj1" fmla="val 1900000"/>
            </a:avLst>
          </a:prstGeom>
          <a:solidFill>
            <a:schemeClr val="accent1"/>
          </a:solidFill>
          <a:ln w="50800" cap="flat" cmpd="sng" algn="ctr">
            <a:solidFill>
              <a:schemeClr val="tx1"/>
            </a:solidFill>
            <a:prstDash val="solid"/>
            <a:round/>
            <a:headEnd type="none" w="med" len="med"/>
            <a:tailEnd type="none" w="med" len="med"/>
          </a:ln>
          <a:effectLst/>
        </p:spPr>
      </p:cxnSp>
      <p:cxnSp>
        <p:nvCxnSpPr>
          <p:cNvPr id="14346" name="Elbow Connector 14345"/>
          <p:cNvCxnSpPr>
            <a:stCxn id="4" idx="3"/>
            <a:endCxn id="6" idx="1"/>
          </p:cNvCxnSpPr>
          <p:nvPr/>
        </p:nvCxnSpPr>
        <p:spPr bwMode="auto">
          <a:xfrm flipV="1">
            <a:off x="2166652" y="3273297"/>
            <a:ext cx="2316448" cy="1222504"/>
          </a:xfrm>
          <a:prstGeom prst="bentConnector2">
            <a:avLst/>
          </a:prstGeom>
          <a:solidFill>
            <a:schemeClr val="accent1"/>
          </a:solidFill>
          <a:ln w="50800" cap="flat" cmpd="sng" algn="ctr">
            <a:solidFill>
              <a:schemeClr val="tx1"/>
            </a:solidFill>
            <a:prstDash val="solid"/>
            <a:round/>
            <a:headEnd type="none" w="med" len="med"/>
            <a:tailEnd type="none" w="med" len="med"/>
          </a:ln>
          <a:effectLst/>
        </p:spPr>
      </p:cxnSp>
      <p:sp>
        <p:nvSpPr>
          <p:cNvPr id="14348" name="Rounded Rectangular Callout 14347"/>
          <p:cNvSpPr/>
          <p:nvPr/>
        </p:nvSpPr>
        <p:spPr bwMode="auto">
          <a:xfrm>
            <a:off x="4597400" y="3365500"/>
            <a:ext cx="4241800" cy="2679700"/>
          </a:xfrm>
          <a:prstGeom prst="wedgeRoundRectCallout">
            <a:avLst>
              <a:gd name="adj1" fmla="val -56162"/>
              <a:gd name="adj2" fmla="val -65936"/>
              <a:gd name="adj3" fmla="val 16667"/>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smtClean="0">
              <a:ln>
                <a:noFill/>
              </a:ln>
              <a:solidFill>
                <a:schemeClr val="tx1"/>
              </a:solidFill>
              <a:effectLst/>
              <a:latin typeface="Arial" charset="0"/>
            </a:endParaRPr>
          </a:p>
        </p:txBody>
      </p:sp>
      <p:sp>
        <p:nvSpPr>
          <p:cNvPr id="14349" name="Rounded Rectangle 14348"/>
          <p:cNvSpPr/>
          <p:nvPr/>
        </p:nvSpPr>
        <p:spPr bwMode="auto">
          <a:xfrm>
            <a:off x="4853561" y="3548816"/>
            <a:ext cx="1024380" cy="306467"/>
          </a:xfrm>
          <a:prstGeom prst="round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Version 1.0</a:t>
            </a:r>
          </a:p>
        </p:txBody>
      </p:sp>
      <p:sp>
        <p:nvSpPr>
          <p:cNvPr id="46" name="Rounded Rectangle 45"/>
          <p:cNvSpPr/>
          <p:nvPr/>
        </p:nvSpPr>
        <p:spPr bwMode="auto">
          <a:xfrm>
            <a:off x="6124155" y="4501316"/>
            <a:ext cx="1035900" cy="306467"/>
          </a:xfrm>
          <a:prstGeom prst="round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Profile CXF</a:t>
            </a:r>
          </a:p>
        </p:txBody>
      </p:sp>
      <p:sp>
        <p:nvSpPr>
          <p:cNvPr id="47" name="Rounded Rectangle 46"/>
          <p:cNvSpPr/>
          <p:nvPr/>
        </p:nvSpPr>
        <p:spPr bwMode="auto">
          <a:xfrm>
            <a:off x="4787829" y="4488616"/>
            <a:ext cx="1168553" cy="306467"/>
          </a:xfrm>
          <a:prstGeom prst="round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Profile Camel</a:t>
            </a:r>
          </a:p>
        </p:txBody>
      </p:sp>
      <p:sp>
        <p:nvSpPr>
          <p:cNvPr id="48" name="Rounded Rectangle 47"/>
          <p:cNvSpPr/>
          <p:nvPr/>
        </p:nvSpPr>
        <p:spPr bwMode="auto">
          <a:xfrm>
            <a:off x="4765962" y="3993316"/>
            <a:ext cx="1212288" cy="306467"/>
          </a:xfrm>
          <a:prstGeom prst="round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Profile Default</a:t>
            </a:r>
          </a:p>
        </p:txBody>
      </p:sp>
      <p:cxnSp>
        <p:nvCxnSpPr>
          <p:cNvPr id="14351" name="Straight Arrow Connector 14350"/>
          <p:cNvCxnSpPr>
            <a:stCxn id="48" idx="0"/>
            <a:endCxn id="14349" idx="2"/>
          </p:cNvCxnSpPr>
          <p:nvPr/>
        </p:nvCxnSpPr>
        <p:spPr bwMode="auto">
          <a:xfrm flipH="1" flipV="1">
            <a:off x="5365751" y="3855283"/>
            <a:ext cx="6355" cy="13803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4353" name="Straight Arrow Connector 14352"/>
          <p:cNvCxnSpPr>
            <a:stCxn id="47" idx="0"/>
            <a:endCxn id="48" idx="2"/>
          </p:cNvCxnSpPr>
          <p:nvPr/>
        </p:nvCxnSpPr>
        <p:spPr bwMode="auto">
          <a:xfrm flipV="1">
            <a:off x="5372106" y="4299783"/>
            <a:ext cx="0" cy="18883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4355" name="Elbow Connector 14354"/>
          <p:cNvCxnSpPr>
            <a:stCxn id="46" idx="0"/>
            <a:endCxn id="48" idx="3"/>
          </p:cNvCxnSpPr>
          <p:nvPr/>
        </p:nvCxnSpPr>
        <p:spPr bwMode="auto">
          <a:xfrm rot="16200000" flipV="1">
            <a:off x="6132795" y="3992005"/>
            <a:ext cx="354766" cy="663855"/>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4356" name="Oval 14355"/>
          <p:cNvSpPr/>
          <p:nvPr/>
        </p:nvSpPr>
        <p:spPr bwMode="auto">
          <a:xfrm>
            <a:off x="4813908" y="5393243"/>
            <a:ext cx="1167189" cy="389513"/>
          </a:xfrm>
          <a:prstGeom prst="ellipse">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Features</a:t>
            </a:r>
          </a:p>
        </p:txBody>
      </p:sp>
      <p:sp>
        <p:nvSpPr>
          <p:cNvPr id="56" name="Oval 55"/>
          <p:cNvSpPr/>
          <p:nvPr/>
        </p:nvSpPr>
        <p:spPr bwMode="auto">
          <a:xfrm>
            <a:off x="6095904" y="5393243"/>
            <a:ext cx="1600404" cy="389513"/>
          </a:xfrm>
          <a:prstGeom prst="ellipse">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Configuration</a:t>
            </a:r>
          </a:p>
        </p:txBody>
      </p:sp>
      <p:cxnSp>
        <p:nvCxnSpPr>
          <p:cNvPr id="14358" name="Straight Connector 14357"/>
          <p:cNvCxnSpPr>
            <a:stCxn id="14356" idx="0"/>
            <a:endCxn id="47" idx="2"/>
          </p:cNvCxnSpPr>
          <p:nvPr/>
        </p:nvCxnSpPr>
        <p:spPr bwMode="auto">
          <a:xfrm flipH="1" flipV="1">
            <a:off x="5372106" y="4795083"/>
            <a:ext cx="25397" cy="598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360" name="Straight Connector 14359"/>
          <p:cNvCxnSpPr>
            <a:stCxn id="56" idx="0"/>
            <a:endCxn id="47" idx="2"/>
          </p:cNvCxnSpPr>
          <p:nvPr/>
        </p:nvCxnSpPr>
        <p:spPr bwMode="auto">
          <a:xfrm flipH="1" flipV="1">
            <a:off x="5372106" y="4795083"/>
            <a:ext cx="1524000" cy="598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365" name="Straight Connector 14364"/>
          <p:cNvCxnSpPr>
            <a:stCxn id="47" idx="1"/>
            <a:endCxn id="3" idx="3"/>
          </p:cNvCxnSpPr>
          <p:nvPr/>
        </p:nvCxnSpPr>
        <p:spPr bwMode="auto">
          <a:xfrm flipH="1">
            <a:off x="1930400" y="4641850"/>
            <a:ext cx="2857429" cy="31750"/>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14366" name="Rounded Rectangle 14365"/>
          <p:cNvSpPr/>
          <p:nvPr/>
        </p:nvSpPr>
        <p:spPr bwMode="auto">
          <a:xfrm>
            <a:off x="7430329" y="3250366"/>
            <a:ext cx="1395348" cy="306467"/>
          </a:xfrm>
          <a:prstGeom prst="roundRect">
            <a:avLst/>
          </a:prstGeom>
          <a:solidFill>
            <a:schemeClr val="bg2"/>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kumimoji="0" lang="en-US" sz="1200" b="0" i="1" u="none" strike="noStrike" cap="none" normalizeH="0" baseline="0" dirty="0" smtClean="0">
                <a:ln>
                  <a:noFill/>
                </a:ln>
                <a:solidFill>
                  <a:schemeClr val="tx1"/>
                </a:solidFill>
                <a:effectLst/>
                <a:latin typeface="Arial" charset="0"/>
              </a:rPr>
              <a:t>Registry Content</a:t>
            </a:r>
          </a:p>
        </p:txBody>
      </p:sp>
      <p:sp>
        <p:nvSpPr>
          <p:cNvPr id="14367" name="Rectangle 14366"/>
          <p:cNvSpPr/>
          <p:nvPr/>
        </p:nvSpPr>
        <p:spPr bwMode="auto">
          <a:xfrm>
            <a:off x="2553111" y="1100723"/>
            <a:ext cx="3415491" cy="338554"/>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r>
              <a:rPr lang="en-US" sz="1600" dirty="0" smtClean="0"/>
              <a:t>c</a:t>
            </a:r>
            <a:r>
              <a:rPr kumimoji="0" lang="en-US" sz="1600" b="0" i="1" u="none" strike="noStrike" cap="none" normalizeH="0" baseline="0" dirty="0" smtClean="0">
                <a:ln>
                  <a:noFill/>
                </a:ln>
                <a:solidFill>
                  <a:schemeClr val="tx1"/>
                </a:solidFill>
                <a:effectLst/>
              </a:rPr>
              <a:t>ontainers that form an “ensemble”</a:t>
            </a:r>
          </a:p>
        </p:txBody>
      </p:sp>
      <p:sp>
        <p:nvSpPr>
          <p:cNvPr id="33" name="TextBox 32"/>
          <p:cNvSpPr txBox="1"/>
          <p:nvPr/>
        </p:nvSpPr>
        <p:spPr>
          <a:xfrm>
            <a:off x="2489200" y="4673600"/>
            <a:ext cx="1236236" cy="276999"/>
          </a:xfrm>
          <a:prstGeom prst="rect">
            <a:avLst/>
          </a:prstGeom>
          <a:noFill/>
        </p:spPr>
        <p:txBody>
          <a:bodyPr wrap="none" rtlCol="0">
            <a:spAutoFit/>
          </a:bodyPr>
          <a:lstStyle/>
          <a:p>
            <a:pPr algn="l"/>
            <a:r>
              <a:rPr lang="en-US" sz="1200" i="0" dirty="0" smtClean="0">
                <a:solidFill>
                  <a:srgbClr val="000000"/>
                </a:solidFill>
                <a:latin typeface="Calibri"/>
                <a:cs typeface="Calibri"/>
              </a:rPr>
              <a:t>Pulls profile data</a:t>
            </a:r>
          </a:p>
        </p:txBody>
      </p:sp>
      <p:sp>
        <p:nvSpPr>
          <p:cNvPr id="72" name="TextBox 71"/>
          <p:cNvSpPr txBox="1"/>
          <p:nvPr/>
        </p:nvSpPr>
        <p:spPr>
          <a:xfrm>
            <a:off x="2247900" y="4114800"/>
            <a:ext cx="2082621" cy="276999"/>
          </a:xfrm>
          <a:prstGeom prst="rect">
            <a:avLst/>
          </a:prstGeom>
          <a:noFill/>
        </p:spPr>
        <p:txBody>
          <a:bodyPr wrap="none" rtlCol="0">
            <a:spAutoFit/>
          </a:bodyPr>
          <a:lstStyle/>
          <a:p>
            <a:pPr algn="l"/>
            <a:r>
              <a:rPr lang="en-US" sz="1200" i="0" dirty="0" smtClean="0">
                <a:solidFill>
                  <a:srgbClr val="000000"/>
                </a:solidFill>
                <a:latin typeface="Calibri"/>
                <a:cs typeface="Calibri"/>
              </a:rPr>
              <a:t>Registers / Listens for changes</a:t>
            </a:r>
          </a:p>
        </p:txBody>
      </p:sp>
    </p:spTree>
    <p:extLst>
      <p:ext uri="{BB962C8B-B14F-4D97-AF65-F5344CB8AC3E}">
        <p14:creationId xmlns:p14="http://schemas.microsoft.com/office/powerpoint/2010/main" val="277083079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Registry</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Based on Apache Zookeeper</a:t>
            </a:r>
          </a:p>
          <a:p>
            <a:pPr lvl="1" eaLnBrk="1" hangingPunct="1"/>
            <a:r>
              <a:rPr lang="en-US" dirty="0" smtClean="0">
                <a:latin typeface="Calibri" charset="0"/>
              </a:rPr>
              <a:t>A highly available service that provides</a:t>
            </a:r>
          </a:p>
          <a:p>
            <a:pPr lvl="2" eaLnBrk="1" hangingPunct="1"/>
            <a:r>
              <a:rPr lang="en-US" dirty="0" smtClean="0">
                <a:latin typeface="Calibri" charset="0"/>
              </a:rPr>
              <a:t>Configuration information services</a:t>
            </a:r>
          </a:p>
          <a:p>
            <a:pPr lvl="2" eaLnBrk="1" hangingPunct="1"/>
            <a:r>
              <a:rPr lang="en-US" dirty="0" smtClean="0">
                <a:latin typeface="Calibri" charset="0"/>
              </a:rPr>
              <a:t>Distrusted synchronization </a:t>
            </a:r>
            <a:r>
              <a:rPr lang="en-US" dirty="0" err="1" smtClean="0">
                <a:latin typeface="Calibri" charset="0"/>
              </a:rPr>
              <a:t>etc</a:t>
            </a:r>
            <a:endParaRPr lang="en-US" dirty="0" smtClean="0">
              <a:latin typeface="Calibri" charset="0"/>
            </a:endParaRPr>
          </a:p>
          <a:p>
            <a:pPr eaLnBrk="1" hangingPunct="1"/>
            <a:r>
              <a:rPr lang="en-US" b="1" dirty="0" smtClean="0">
                <a:latin typeface="Calibri" charset="0"/>
              </a:rPr>
              <a:t>Registry Model</a:t>
            </a:r>
          </a:p>
          <a:p>
            <a:pPr lvl="2" eaLnBrk="1" hangingPunct="1"/>
            <a:r>
              <a:rPr lang="en-US" dirty="0" smtClean="0">
                <a:latin typeface="Calibri" charset="0"/>
              </a:rPr>
              <a:t>Hierarchy of “</a:t>
            </a:r>
            <a:r>
              <a:rPr lang="en-US" dirty="0" err="1" smtClean="0">
                <a:latin typeface="Calibri" charset="0"/>
              </a:rPr>
              <a:t>znode</a:t>
            </a:r>
            <a:r>
              <a:rPr lang="en-US" dirty="0" smtClean="0">
                <a:latin typeface="Calibri" charset="0"/>
              </a:rPr>
              <a:t>” similar to a file system</a:t>
            </a:r>
          </a:p>
          <a:p>
            <a:pPr lvl="2" eaLnBrk="1" hangingPunct="1"/>
            <a:r>
              <a:rPr lang="en-US" dirty="0" smtClean="0">
                <a:latin typeface="Calibri" charset="0"/>
              </a:rPr>
              <a:t>Each “</a:t>
            </a:r>
            <a:r>
              <a:rPr lang="en-US" dirty="0" err="1" smtClean="0">
                <a:latin typeface="Calibri" charset="0"/>
              </a:rPr>
              <a:t>znode</a:t>
            </a:r>
            <a:r>
              <a:rPr lang="en-US" dirty="0" smtClean="0">
                <a:latin typeface="Calibri" charset="0"/>
              </a:rPr>
              <a:t>” can hold data and/or have children.</a:t>
            </a:r>
          </a:p>
          <a:p>
            <a:pPr eaLnBrk="1" hangingPunct="1"/>
            <a:r>
              <a:rPr lang="en-US" b="1" dirty="0" smtClean="0">
                <a:latin typeface="Calibri" charset="0"/>
              </a:rPr>
              <a:t>Setup Options</a:t>
            </a:r>
          </a:p>
          <a:p>
            <a:pPr lvl="2" eaLnBrk="1" hangingPunct="1"/>
            <a:r>
              <a:rPr lang="en-US" dirty="0" smtClean="0">
                <a:latin typeface="Calibri" charset="0"/>
              </a:rPr>
              <a:t>Create a zookeeper ensemble from fabric (fabric managed)</a:t>
            </a:r>
          </a:p>
          <a:p>
            <a:pPr lvl="3" eaLnBrk="1" hangingPunct="1"/>
            <a:r>
              <a:rPr lang="en-US" i="1" dirty="0" smtClean="0">
                <a:latin typeface="Calibri" charset="0"/>
              </a:rPr>
              <a:t>Create, add or remove containers from the ensemble</a:t>
            </a:r>
          </a:p>
          <a:p>
            <a:pPr lvl="2" eaLnBrk="1" hangingPunct="1"/>
            <a:r>
              <a:rPr lang="en-US" dirty="0" smtClean="0">
                <a:latin typeface="Calibri" charset="0"/>
              </a:rPr>
              <a:t>Use an existing zookeeper ensemble to host the registry</a:t>
            </a:r>
          </a:p>
          <a:p>
            <a:pPr eaLnBrk="1" hangingPunct="1"/>
            <a:r>
              <a:rPr lang="en-US" b="1" dirty="0" smtClean="0">
                <a:latin typeface="Calibri" charset="0"/>
              </a:rPr>
              <a:t>Management</a:t>
            </a:r>
          </a:p>
          <a:p>
            <a:pPr lvl="2" eaLnBrk="1" hangingPunct="1"/>
            <a:r>
              <a:rPr lang="en-US" dirty="0" smtClean="0">
                <a:latin typeface="Calibri" charset="0"/>
              </a:rPr>
              <a:t>Shell commands to interact with the registry at zookeeper level</a:t>
            </a:r>
            <a:endParaRPr lang="en-US" i="1" dirty="0" smtClean="0">
              <a:latin typeface="Calibri" charset="0"/>
            </a:endParaRPr>
          </a:p>
          <a:p>
            <a:pPr lvl="2" eaLnBrk="1" hangingPunct="1"/>
            <a:r>
              <a:rPr lang="en-US" i="1" dirty="0" smtClean="0">
                <a:latin typeface="Calibri" charset="0"/>
              </a:rPr>
              <a:t>Tools to import &amp; export registry content to files</a:t>
            </a:r>
          </a:p>
          <a:p>
            <a:pPr lvl="2" eaLnBrk="1" hangingPunct="1"/>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348210595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Registry: “Create a new registry”</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pic>
        <p:nvPicPr>
          <p:cNvPr id="3" name="CreateFabric.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06500"/>
            <a:ext cx="9144000" cy="5084763"/>
          </a:xfrm>
          <a:prstGeom prst="rect">
            <a:avLst/>
          </a:prstGeom>
        </p:spPr>
      </p:pic>
    </p:spTree>
    <p:extLst>
      <p:ext uri="{BB962C8B-B14F-4D97-AF65-F5344CB8AC3E}">
        <p14:creationId xmlns:p14="http://schemas.microsoft.com/office/powerpoint/2010/main" val="338287825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Registry: “Join an existing registry”</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pic>
        <p:nvPicPr>
          <p:cNvPr id="2" name="FabricJoi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04900"/>
            <a:ext cx="9144000" cy="5186363"/>
          </a:xfrm>
          <a:prstGeom prst="rect">
            <a:avLst/>
          </a:prstGeom>
        </p:spPr>
      </p:pic>
    </p:spTree>
    <p:extLst>
      <p:ext uri="{BB962C8B-B14F-4D97-AF65-F5344CB8AC3E}">
        <p14:creationId xmlns:p14="http://schemas.microsoft.com/office/powerpoint/2010/main" val="242951194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Registry: “Managing the ensemble”</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pic>
        <p:nvPicPr>
          <p:cNvPr id="3" name="FabricEpandingTheRegistry.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5700"/>
            <a:ext cx="9144000" cy="5135563"/>
          </a:xfrm>
          <a:prstGeom prst="rect">
            <a:avLst/>
          </a:prstGeom>
        </p:spPr>
      </p:pic>
    </p:spTree>
    <p:extLst>
      <p:ext uri="{BB962C8B-B14F-4D97-AF65-F5344CB8AC3E}">
        <p14:creationId xmlns:p14="http://schemas.microsoft.com/office/powerpoint/2010/main" val="836094264"/>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Profiles</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A description of how a container should be provisioned</a:t>
            </a:r>
          </a:p>
          <a:p>
            <a:pPr lvl="1" eaLnBrk="1" hangingPunct="1"/>
            <a:r>
              <a:rPr lang="en-US" dirty="0" smtClean="0">
                <a:latin typeface="Calibri" charset="0"/>
              </a:rPr>
              <a:t>Framework</a:t>
            </a:r>
          </a:p>
          <a:p>
            <a:pPr lvl="1" eaLnBrk="1" hangingPunct="1"/>
            <a:r>
              <a:rPr lang="en-US" dirty="0" smtClean="0">
                <a:latin typeface="Calibri" charset="0"/>
              </a:rPr>
              <a:t>System properties</a:t>
            </a:r>
          </a:p>
          <a:p>
            <a:pPr lvl="1" eaLnBrk="1" hangingPunct="1"/>
            <a:r>
              <a:rPr lang="en-US" dirty="0" smtClean="0">
                <a:latin typeface="Calibri" charset="0"/>
              </a:rPr>
              <a:t>OSGi configuration</a:t>
            </a:r>
          </a:p>
          <a:p>
            <a:pPr lvl="1" eaLnBrk="1" hangingPunct="1"/>
            <a:r>
              <a:rPr lang="en-US" dirty="0" smtClean="0">
                <a:latin typeface="Calibri" charset="0"/>
              </a:rPr>
              <a:t>Features, bundles, FABs</a:t>
            </a:r>
            <a:endParaRPr lang="el-GR" dirty="0">
              <a:latin typeface="Calibri" charset="0"/>
            </a:endParaRPr>
          </a:p>
          <a:p>
            <a:pPr eaLnBrk="1" hangingPunct="1"/>
            <a:r>
              <a:rPr lang="en-US" b="1" dirty="0" smtClean="0">
                <a:latin typeface="Calibri" charset="0"/>
              </a:rPr>
              <a:t>Structure &amp; usage</a:t>
            </a:r>
            <a:endParaRPr lang="en-US" dirty="0" smtClean="0">
              <a:latin typeface="Calibri" charset="0"/>
            </a:endParaRPr>
          </a:p>
          <a:p>
            <a:pPr lvl="1" eaLnBrk="1" hangingPunct="1"/>
            <a:r>
              <a:rPr lang="en-US" dirty="0" smtClean="0">
                <a:latin typeface="Calibri" charset="0"/>
              </a:rPr>
              <a:t>Hierarchical </a:t>
            </a:r>
            <a:r>
              <a:rPr lang="en-US" i="1" dirty="0" smtClean="0">
                <a:latin typeface="Calibri" charset="0"/>
              </a:rPr>
              <a:t>(supports multiple parents)</a:t>
            </a:r>
          </a:p>
          <a:p>
            <a:pPr lvl="1" eaLnBrk="1" hangingPunct="1"/>
            <a:r>
              <a:rPr lang="en-US" dirty="0" smtClean="0">
                <a:latin typeface="Calibri" charset="0"/>
              </a:rPr>
              <a:t>One or more profiles can be assigned to a container</a:t>
            </a:r>
          </a:p>
          <a:p>
            <a:pPr lvl="1" eaLnBrk="1" hangingPunct="1"/>
            <a:r>
              <a:rPr lang="en-US" dirty="0" smtClean="0">
                <a:latin typeface="Calibri" charset="0"/>
              </a:rPr>
              <a:t>Can be used to define logical groups of containers</a:t>
            </a:r>
            <a:endParaRPr lang="el-GR" dirty="0" smtClean="0">
              <a:latin typeface="Calibri" charset="0"/>
            </a:endParaRPr>
          </a:p>
          <a:p>
            <a:pPr eaLnBrk="1" hangingPunct="1"/>
            <a:r>
              <a:rPr lang="en-US" b="1" dirty="0" smtClean="0">
                <a:latin typeface="Calibri" charset="0"/>
              </a:rPr>
              <a:t>Defaults Profiles</a:t>
            </a:r>
          </a:p>
          <a:p>
            <a:pPr lvl="1" eaLnBrk="1" hangingPunct="1"/>
            <a:r>
              <a:rPr lang="en-US" dirty="0">
                <a:latin typeface="Calibri" charset="0"/>
              </a:rPr>
              <a:t>d</a:t>
            </a:r>
            <a:r>
              <a:rPr lang="en-US" dirty="0" smtClean="0">
                <a:latin typeface="Calibri" charset="0"/>
              </a:rPr>
              <a:t>efault, </a:t>
            </a:r>
            <a:r>
              <a:rPr lang="en-US" dirty="0" err="1" smtClean="0">
                <a:latin typeface="Calibri" charset="0"/>
              </a:rPr>
              <a:t>karaf</a:t>
            </a:r>
            <a:endParaRPr lang="en-US" dirty="0" smtClean="0">
              <a:latin typeface="Calibri" charset="0"/>
            </a:endParaRPr>
          </a:p>
          <a:p>
            <a:pPr lvl="1" eaLnBrk="1" hangingPunct="1"/>
            <a:r>
              <a:rPr lang="en-US" dirty="0">
                <a:latin typeface="Calibri" charset="0"/>
              </a:rPr>
              <a:t>c</a:t>
            </a:r>
            <a:r>
              <a:rPr lang="en-US" dirty="0" smtClean="0">
                <a:latin typeface="Calibri" charset="0"/>
              </a:rPr>
              <a:t>amel, </a:t>
            </a:r>
            <a:r>
              <a:rPr lang="en-US" dirty="0" err="1" smtClean="0">
                <a:latin typeface="Calibri" charset="0"/>
              </a:rPr>
              <a:t>cxf</a:t>
            </a:r>
            <a:r>
              <a:rPr lang="en-US" dirty="0" smtClean="0">
                <a:latin typeface="Calibri" charset="0"/>
              </a:rPr>
              <a:t>, </a:t>
            </a:r>
            <a:r>
              <a:rPr lang="en-US" dirty="0" err="1" smtClean="0">
                <a:latin typeface="Calibri" charset="0"/>
              </a:rPr>
              <a:t>mq</a:t>
            </a:r>
            <a:r>
              <a:rPr lang="en-US" dirty="0" smtClean="0">
                <a:latin typeface="Calibri" charset="0"/>
              </a:rPr>
              <a:t>, </a:t>
            </a:r>
            <a:r>
              <a:rPr lang="en-US" dirty="0" err="1" smtClean="0">
                <a:latin typeface="Calibri" charset="0"/>
              </a:rPr>
              <a:t>esb</a:t>
            </a:r>
            <a:endParaRPr lang="en-US" dirty="0" smtClean="0">
              <a:latin typeface="Calibri" charset="0"/>
            </a:endParaRP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132890091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Profiles</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marL="0"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pic>
        <p:nvPicPr>
          <p:cNvPr id="2" name="Profil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5700"/>
            <a:ext cx="9144000" cy="5135563"/>
          </a:xfrm>
          <a:prstGeom prst="rect">
            <a:avLst/>
          </a:prstGeom>
        </p:spPr>
      </p:pic>
    </p:spTree>
    <p:extLst>
      <p:ext uri="{BB962C8B-B14F-4D97-AF65-F5344CB8AC3E}">
        <p14:creationId xmlns:p14="http://schemas.microsoft.com/office/powerpoint/2010/main" val="2124656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Agent</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Runs on each container that is part of Fabric</a:t>
            </a:r>
          </a:p>
          <a:p>
            <a:pPr lvl="1" eaLnBrk="1" hangingPunct="1"/>
            <a:r>
              <a:rPr lang="en-US" dirty="0" smtClean="0">
                <a:latin typeface="Calibri" charset="0"/>
              </a:rPr>
              <a:t>Connects to the fabric registry</a:t>
            </a:r>
          </a:p>
          <a:p>
            <a:pPr lvl="1" eaLnBrk="1" hangingPunct="1"/>
            <a:r>
              <a:rPr lang="en-US" dirty="0" smtClean="0">
                <a:latin typeface="Calibri" charset="0"/>
              </a:rPr>
              <a:t>Reads profiles assigned to the container</a:t>
            </a:r>
          </a:p>
          <a:p>
            <a:pPr lvl="1" eaLnBrk="1" hangingPunct="1"/>
            <a:r>
              <a:rPr lang="en-US" dirty="0" smtClean="0">
                <a:latin typeface="Calibri" charset="0"/>
              </a:rPr>
              <a:t>Applies configuration, installs bundles, features </a:t>
            </a:r>
            <a:r>
              <a:rPr lang="en-US" dirty="0" err="1" smtClean="0">
                <a:latin typeface="Calibri" charset="0"/>
              </a:rPr>
              <a:t>etc</a:t>
            </a:r>
            <a:endParaRPr lang="en-US" dirty="0" smtClean="0">
              <a:latin typeface="Calibri" charset="0"/>
            </a:endParaRPr>
          </a:p>
          <a:p>
            <a:pPr lvl="1" eaLnBrk="1" hangingPunct="1"/>
            <a:r>
              <a:rPr lang="en-US" dirty="0" smtClean="0">
                <a:latin typeface="Calibri" charset="0"/>
              </a:rPr>
              <a:t>Listens for changes</a:t>
            </a:r>
            <a:endParaRPr lang="el-GR" dirty="0">
              <a:latin typeface="Calibri" charset="0"/>
            </a:endParaRPr>
          </a:p>
          <a:p>
            <a:pPr eaLnBrk="1" hangingPunct="1"/>
            <a:r>
              <a:rPr lang="en-US" b="1" dirty="0" smtClean="0">
                <a:latin typeface="Calibri" charset="0"/>
              </a:rPr>
              <a:t>Upgrades and rollbacks</a:t>
            </a:r>
          </a:p>
          <a:p>
            <a:pPr lvl="1" eaLnBrk="1" hangingPunct="1"/>
            <a:r>
              <a:rPr lang="en-US" dirty="0" smtClean="0">
                <a:latin typeface="Calibri" charset="0"/>
              </a:rPr>
              <a:t>Can incrementally update / rollback containers in the cluster</a:t>
            </a:r>
          </a:p>
          <a:p>
            <a:pPr lvl="1" eaLnBrk="1" hangingPunct="1"/>
            <a:r>
              <a:rPr lang="en-US" dirty="0" smtClean="0">
                <a:latin typeface="Calibri" charset="0"/>
              </a:rPr>
              <a:t>Can update even itself and go as low as the OSGi framework</a:t>
            </a:r>
          </a:p>
          <a:p>
            <a:pPr eaLnBrk="1" hangingPunct="1"/>
            <a:r>
              <a:rPr lang="en-US" b="1" dirty="0" smtClean="0">
                <a:latin typeface="Calibri" charset="0"/>
              </a:rPr>
              <a:t>Where does it get the “artifacts” from?</a:t>
            </a:r>
          </a:p>
          <a:p>
            <a:pPr lvl="1" eaLnBrk="1" hangingPunct="1"/>
            <a:r>
              <a:rPr lang="en-US" dirty="0" smtClean="0">
                <a:latin typeface="Calibri" charset="0"/>
              </a:rPr>
              <a:t>From a predefined set of public maven repositories</a:t>
            </a:r>
          </a:p>
          <a:p>
            <a:pPr lvl="1" eaLnBrk="1" hangingPunct="1"/>
            <a:r>
              <a:rPr lang="en-US" dirty="0" smtClean="0">
                <a:latin typeface="Calibri" charset="0"/>
              </a:rPr>
              <a:t>Fabric containers can as maven proxies themselves</a:t>
            </a:r>
          </a:p>
          <a:p>
            <a:pPr lvl="2" eaLnBrk="1" hangingPunct="1"/>
            <a:r>
              <a:rPr lang="en-US" dirty="0" smtClean="0">
                <a:latin typeface="Calibri" charset="0"/>
              </a:rPr>
              <a:t>Support uploading artifacts in an </a:t>
            </a:r>
            <a:r>
              <a:rPr lang="en-US" dirty="0" err="1" smtClean="0">
                <a:latin typeface="Calibri" charset="0"/>
              </a:rPr>
              <a:t>mvn:deploy</a:t>
            </a:r>
            <a:r>
              <a:rPr lang="en-US" dirty="0" smtClean="0">
                <a:latin typeface="Calibri" charset="0"/>
              </a:rPr>
              <a:t> manner</a:t>
            </a:r>
          </a:p>
          <a:p>
            <a:pPr lvl="2" eaLnBrk="1" hangingPunct="1"/>
            <a:r>
              <a:rPr lang="en-US" dirty="0" smtClean="0">
                <a:latin typeface="Calibri" charset="0"/>
              </a:rPr>
              <a:t>Support downloading artifacts</a:t>
            </a:r>
          </a:p>
          <a:p>
            <a:pPr lvl="1" eaLnBrk="1" hangingPunct="1"/>
            <a:endParaRPr lang="el-GR" dirty="0" smtClean="0">
              <a:latin typeface="Calibri" charset="0"/>
            </a:endParaRPr>
          </a:p>
          <a:p>
            <a:pPr eaLnBrk="1" hangingPunct="1"/>
            <a:endParaRPr lang="en-US" dirty="0" smtClean="0">
              <a:latin typeface="Calibri" charset="0"/>
            </a:endParaRP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200087727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solidFill>
                  <a:schemeClr val="accent3"/>
                </a:solidFill>
                <a:latin typeface="Calibri" charset="0"/>
              </a:rPr>
              <a:t>Managing distributed OSGi Runtimes</a:t>
            </a:r>
          </a:p>
          <a:p>
            <a:pPr eaLnBrk="1" hangingPunct="1"/>
            <a:r>
              <a:rPr lang="en-US" dirty="0" smtClean="0">
                <a:latin typeface="Calibri" charset="0"/>
              </a:rPr>
              <a:t>Apache Karaf Cellar</a:t>
            </a:r>
          </a:p>
          <a:p>
            <a:pPr eaLnBrk="1" hangingPunct="1"/>
            <a:r>
              <a:rPr lang="en-US" dirty="0" smtClean="0">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150195767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Agent: “Changing the profile”</a:t>
            </a:r>
            <a:endParaRPr lang="en-US" i="1" dirty="0" smtClean="0">
              <a:solidFill>
                <a:schemeClr val="accent5"/>
              </a:solidFill>
              <a:latin typeface="Calibri" charset="0"/>
            </a:endParaRPr>
          </a:p>
        </p:txBody>
      </p:sp>
      <p:pic>
        <p:nvPicPr>
          <p:cNvPr id="3" name="FabricChangeProfil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06500"/>
            <a:ext cx="9144000" cy="5084763"/>
          </a:xfrm>
          <a:prstGeom prst="rect">
            <a:avLst/>
          </a:prstGeom>
        </p:spPr>
      </p:pic>
    </p:spTree>
    <p:extLst>
      <p:ext uri="{BB962C8B-B14F-4D97-AF65-F5344CB8AC3E}">
        <p14:creationId xmlns:p14="http://schemas.microsoft.com/office/powerpoint/2010/main" val="319181625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Middleware integration</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MQ integration</a:t>
            </a:r>
          </a:p>
          <a:p>
            <a:pPr lvl="1" eaLnBrk="1" hangingPunct="1"/>
            <a:r>
              <a:rPr lang="en-US" dirty="0" smtClean="0">
                <a:latin typeface="Calibri" charset="0"/>
              </a:rPr>
              <a:t>Containers using the “</a:t>
            </a:r>
            <a:r>
              <a:rPr lang="en-US" dirty="0" err="1" smtClean="0">
                <a:latin typeface="Calibri" charset="0"/>
              </a:rPr>
              <a:t>mq</a:t>
            </a:r>
            <a:r>
              <a:rPr lang="en-US" dirty="0" smtClean="0">
                <a:latin typeface="Calibri" charset="0"/>
              </a:rPr>
              <a:t>” profiles will automatically start a broker</a:t>
            </a:r>
          </a:p>
          <a:p>
            <a:pPr lvl="1" eaLnBrk="1" hangingPunct="1"/>
            <a:r>
              <a:rPr lang="en-US" dirty="0" smtClean="0">
                <a:latin typeface="Calibri" charset="0"/>
              </a:rPr>
              <a:t>The broker will register itself in fabric</a:t>
            </a:r>
          </a:p>
          <a:p>
            <a:pPr lvl="1" eaLnBrk="1" hangingPunct="1"/>
            <a:r>
              <a:rPr lang="en-US" dirty="0" smtClean="0">
                <a:latin typeface="Calibri" charset="0"/>
              </a:rPr>
              <a:t>Fabric containers can discover brokers via fabric</a:t>
            </a:r>
          </a:p>
          <a:p>
            <a:pPr lvl="1" eaLnBrk="1" hangingPunct="1"/>
            <a:r>
              <a:rPr lang="en-US" dirty="0" smtClean="0">
                <a:latin typeface="Calibri" charset="0"/>
              </a:rPr>
              <a:t>Master / slave support</a:t>
            </a:r>
            <a:endParaRPr lang="en-US" dirty="0">
              <a:latin typeface="Calibri" charset="0"/>
            </a:endParaRPr>
          </a:p>
          <a:p>
            <a:pPr eaLnBrk="1" hangingPunct="1"/>
            <a:r>
              <a:rPr lang="en-US" b="1" dirty="0" smtClean="0">
                <a:latin typeface="Calibri" charset="0"/>
              </a:rPr>
              <a:t>Camel integration</a:t>
            </a:r>
          </a:p>
          <a:p>
            <a:pPr lvl="1" eaLnBrk="1" hangingPunct="1"/>
            <a:r>
              <a:rPr lang="en-US" dirty="0" smtClean="0">
                <a:latin typeface="Calibri" charset="0"/>
              </a:rPr>
              <a:t>Any provider endpoint can be registered in fabric</a:t>
            </a:r>
          </a:p>
          <a:p>
            <a:pPr lvl="2" eaLnBrk="1" hangingPunct="1"/>
            <a:r>
              <a:rPr lang="en-US" dirty="0" smtClean="0">
                <a:latin typeface="Calibri" charset="0"/>
              </a:rPr>
              <a:t>Example: </a:t>
            </a:r>
            <a:r>
              <a:rPr lang="en-US" b="1" dirty="0" smtClean="0">
                <a:latin typeface="Calibri" charset="0"/>
              </a:rPr>
              <a:t>from(“</a:t>
            </a:r>
            <a:r>
              <a:rPr lang="en-US" b="1" dirty="0" err="1" smtClean="0">
                <a:latin typeface="Calibri" charset="0"/>
              </a:rPr>
              <a:t>fabric:myendpoint:http</a:t>
            </a:r>
            <a:r>
              <a:rPr lang="en-US" b="1" dirty="0" smtClean="0">
                <a:latin typeface="Calibri" charset="0"/>
              </a:rPr>
              <a:t>://0.0.0.0:8383”)</a:t>
            </a:r>
          </a:p>
          <a:p>
            <a:pPr lvl="1" eaLnBrk="1" hangingPunct="1"/>
            <a:r>
              <a:rPr lang="en-US" dirty="0" smtClean="0">
                <a:latin typeface="Calibri" charset="0"/>
              </a:rPr>
              <a:t>Discovery &amp; load balancing</a:t>
            </a:r>
          </a:p>
          <a:p>
            <a:pPr lvl="2" eaLnBrk="1" hangingPunct="1"/>
            <a:r>
              <a:rPr lang="en-US" dirty="0" smtClean="0">
                <a:latin typeface="Calibri" charset="0"/>
              </a:rPr>
              <a:t>Example: </a:t>
            </a:r>
            <a:r>
              <a:rPr lang="en-US" b="1" dirty="0" smtClean="0">
                <a:latin typeface="Calibri" charset="0"/>
              </a:rPr>
              <a:t>from(“</a:t>
            </a:r>
            <a:r>
              <a:rPr lang="en-US" b="1" dirty="0" err="1" smtClean="0">
                <a:latin typeface="Calibri" charset="0"/>
              </a:rPr>
              <a:t>direct:start</a:t>
            </a:r>
            <a:r>
              <a:rPr lang="en-US" b="1" dirty="0" smtClean="0">
                <a:latin typeface="Calibri" charset="0"/>
              </a:rPr>
              <a:t>”).to(“</a:t>
            </a:r>
            <a:r>
              <a:rPr lang="en-US" b="1" dirty="0" err="1" smtClean="0">
                <a:latin typeface="Calibri" charset="0"/>
              </a:rPr>
              <a:t>fabric:myendpoint</a:t>
            </a:r>
            <a:r>
              <a:rPr lang="en-US" b="1" dirty="0" smtClean="0">
                <a:latin typeface="Calibri" charset="0"/>
              </a:rPr>
              <a:t>”)</a:t>
            </a:r>
          </a:p>
          <a:p>
            <a:pPr eaLnBrk="1" hangingPunct="1"/>
            <a:r>
              <a:rPr lang="en-US" b="1" dirty="0" smtClean="0">
                <a:latin typeface="Calibri" charset="0"/>
              </a:rPr>
              <a:t>CXF integration</a:t>
            </a:r>
          </a:p>
          <a:p>
            <a:pPr lvl="1" eaLnBrk="1" hangingPunct="1"/>
            <a:r>
              <a:rPr lang="en-US" dirty="0" smtClean="0">
                <a:latin typeface="Calibri" charset="0"/>
              </a:rPr>
              <a:t>Similar to camel</a:t>
            </a:r>
            <a:endParaRPr lang="en-US" dirty="0">
              <a:latin typeface="Calibri" charset="0"/>
            </a:endParaRPr>
          </a:p>
          <a:p>
            <a:pPr eaLnBrk="1" hangingPunct="1"/>
            <a:endParaRPr lang="en-US" b="1" dirty="0" smtClean="0">
              <a:latin typeface="Calibri" charset="0"/>
            </a:endParaRPr>
          </a:p>
          <a:p>
            <a:pPr lvl="1" eaLnBrk="1" hangingPunct="1"/>
            <a:endParaRPr lang="en-US" dirty="0" smtClean="0">
              <a:latin typeface="Calibri" charset="0"/>
            </a:endParaRPr>
          </a:p>
          <a:p>
            <a:pPr lvl="1" eaLnBrk="1" hangingPunct="1"/>
            <a:endParaRPr lang="en-US" dirty="0" smtClean="0">
              <a:latin typeface="Calibri" charset="0"/>
            </a:endParaRP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87142286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Distributed OSGi services</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latin typeface="Calibri" charset="0"/>
              </a:rPr>
              <a:t>Distributed OSGi services implementation</a:t>
            </a:r>
          </a:p>
          <a:p>
            <a:pPr lvl="1" eaLnBrk="1" hangingPunct="1"/>
            <a:r>
              <a:rPr lang="en-US" dirty="0" smtClean="0">
                <a:latin typeface="Calibri" charset="0"/>
              </a:rPr>
              <a:t>As simple as adding a property to a service</a:t>
            </a:r>
          </a:p>
          <a:p>
            <a:pPr lvl="2" eaLnBrk="1" hangingPunct="1"/>
            <a:r>
              <a:rPr lang="en-US" dirty="0" err="1" smtClean="0">
                <a:latin typeface="Calibri" charset="0"/>
              </a:rPr>
              <a:t>service.exported.interfaces</a:t>
            </a:r>
            <a:r>
              <a:rPr lang="en-US" dirty="0" smtClean="0">
                <a:latin typeface="Calibri" charset="0"/>
              </a:rPr>
              <a:t> </a:t>
            </a:r>
          </a:p>
          <a:p>
            <a:pPr lvl="1" eaLnBrk="1" hangingPunct="1"/>
            <a:r>
              <a:rPr lang="en-US" dirty="0" smtClean="0">
                <a:latin typeface="Calibri" charset="0"/>
              </a:rPr>
              <a:t>Uses insanely fast </a:t>
            </a:r>
            <a:r>
              <a:rPr lang="en-US" dirty="0" err="1" smtClean="0">
                <a:latin typeface="Calibri" charset="0"/>
              </a:rPr>
              <a:t>hawtdispatch</a:t>
            </a:r>
            <a:endParaRPr lang="en-US" dirty="0" smtClean="0">
              <a:latin typeface="Calibri" charset="0"/>
            </a:endParaRPr>
          </a:p>
          <a:p>
            <a:pPr lvl="1" eaLnBrk="1" hangingPunct="1"/>
            <a:r>
              <a:rPr lang="en-US" dirty="0" smtClean="0">
                <a:latin typeface="Calibri" charset="0"/>
              </a:rPr>
              <a:t>Can be used consumed from non-OSGi clients</a:t>
            </a:r>
          </a:p>
          <a:p>
            <a:pPr lvl="1" eaLnBrk="1" hangingPunct="1"/>
            <a:endParaRPr lang="en-US" dirty="0">
              <a:latin typeface="Calibri" charset="0"/>
            </a:endParaRPr>
          </a:p>
          <a:p>
            <a:pPr lvl="1" eaLnBrk="1" hangingPunct="1"/>
            <a:endParaRPr lang="en-US" dirty="0" smtClean="0">
              <a:latin typeface="Calibri" charset="0"/>
            </a:endParaRPr>
          </a:p>
          <a:p>
            <a:pPr lvl="1" eaLnBrk="1" hangingPunct="1"/>
            <a:r>
              <a:rPr lang="en-US" dirty="0" smtClean="0">
                <a:latin typeface="Calibri" charset="0"/>
              </a:rPr>
              <a:t>Examples:</a:t>
            </a:r>
          </a:p>
          <a:p>
            <a:pPr lvl="2" eaLnBrk="1" hangingPunct="1"/>
            <a:r>
              <a:rPr lang="en-US" dirty="0" smtClean="0">
                <a:latin typeface="Calibri" charset="0"/>
              </a:rPr>
              <a:t>Fabric ships a </a:t>
            </a:r>
            <a:r>
              <a:rPr lang="en-US" dirty="0" err="1" smtClean="0">
                <a:latin typeface="Calibri" charset="0"/>
              </a:rPr>
              <a:t>dosgi</a:t>
            </a:r>
            <a:r>
              <a:rPr lang="en-US" dirty="0" smtClean="0">
                <a:latin typeface="Calibri" charset="0"/>
              </a:rPr>
              <a:t> profile you can use “out of the box”</a:t>
            </a:r>
          </a:p>
          <a:p>
            <a:pPr lvl="2" eaLnBrk="1" hangingPunct="1"/>
            <a:r>
              <a:rPr lang="en-US" dirty="0" smtClean="0">
                <a:latin typeface="Calibri" charset="0"/>
              </a:rPr>
              <a:t>Fabric examples contain a camel &amp; </a:t>
            </a:r>
            <a:r>
              <a:rPr lang="en-US" dirty="0" err="1" smtClean="0">
                <a:latin typeface="Calibri" charset="0"/>
              </a:rPr>
              <a:t>dosgi</a:t>
            </a:r>
            <a:r>
              <a:rPr lang="en-US" dirty="0" smtClean="0">
                <a:latin typeface="Calibri" charset="0"/>
              </a:rPr>
              <a:t> example	</a:t>
            </a:r>
          </a:p>
          <a:p>
            <a:pPr lvl="2" eaLnBrk="1" hangingPunct="1"/>
            <a:endParaRPr lang="en-US" dirty="0" smtClean="0">
              <a:latin typeface="Calibri" charset="0"/>
            </a:endParaRPr>
          </a:p>
          <a:p>
            <a:pPr lvl="1" eaLnBrk="1" hangingPunct="1"/>
            <a:endParaRPr lang="en-US" b="1" dirty="0">
              <a:latin typeface="Calibri" charset="0"/>
            </a:endParaRPr>
          </a:p>
          <a:p>
            <a:pPr marL="457200" lvl="1" indent="0" eaLnBrk="1" hangingPunct="1">
              <a:buNone/>
            </a:pPr>
            <a:endParaRPr lang="en-US" b="1" dirty="0" smtClean="0">
              <a:latin typeface="Calibri" charset="0"/>
            </a:endParaRPr>
          </a:p>
          <a:p>
            <a:pPr lvl="1" eaLnBrk="1" hangingPunct="1"/>
            <a:endParaRPr lang="en-US" dirty="0" smtClean="0">
              <a:latin typeface="Calibri" charset="0"/>
            </a:endParaRPr>
          </a:p>
          <a:p>
            <a:pPr lvl="1" eaLnBrk="1" hangingPunct="1"/>
            <a:endParaRPr lang="en-US" dirty="0" smtClean="0">
              <a:latin typeface="Calibri" charset="0"/>
            </a:endParaRP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4099288884"/>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Creating remote containers</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marL="457200" lvl="1" indent="0" algn="ctr" eaLnBrk="1" hangingPunct="1">
              <a:buNone/>
            </a:pPr>
            <a:r>
              <a:rPr lang="en-US" sz="2400" dirty="0" smtClean="0">
                <a:latin typeface="Calibri" charset="0"/>
              </a:rPr>
              <a:t>“</a:t>
            </a:r>
            <a:r>
              <a:rPr lang="en-US" sz="2400" b="1" dirty="0" smtClean="0">
                <a:latin typeface="Calibri" charset="0"/>
              </a:rPr>
              <a:t>Fabric can weave itself</a:t>
            </a:r>
            <a:r>
              <a:rPr lang="en-US" sz="2400" dirty="0" smtClean="0">
                <a:latin typeface="Calibri" charset="0"/>
              </a:rPr>
              <a:t>”</a:t>
            </a:r>
            <a:endParaRPr lang="el-GR" dirty="0" smtClean="0">
              <a:latin typeface="Calibri" charset="0"/>
            </a:endParaRPr>
          </a:p>
          <a:p>
            <a:pPr eaLnBrk="1" hangingPunct="1"/>
            <a:endParaRPr lang="en-US" b="1" dirty="0" smtClean="0">
              <a:latin typeface="Calibri" charset="0"/>
            </a:endParaRPr>
          </a:p>
          <a:p>
            <a:pPr eaLnBrk="1" hangingPunct="1"/>
            <a:r>
              <a:rPr lang="en-US" b="1" dirty="0" smtClean="0">
                <a:latin typeface="Calibri" charset="0"/>
              </a:rPr>
              <a:t>Can create “new’ containers with any profile from scratch</a:t>
            </a:r>
          </a:p>
          <a:p>
            <a:pPr lvl="1" eaLnBrk="1" hangingPunct="1"/>
            <a:r>
              <a:rPr lang="en-US" dirty="0" smtClean="0">
                <a:latin typeface="Calibri" charset="0"/>
              </a:rPr>
              <a:t>Locally in a separate </a:t>
            </a:r>
            <a:r>
              <a:rPr lang="en-US" dirty="0" err="1" smtClean="0">
                <a:latin typeface="Calibri" charset="0"/>
              </a:rPr>
              <a:t>jvm</a:t>
            </a:r>
            <a:endParaRPr lang="en-US" dirty="0" smtClean="0">
              <a:latin typeface="Calibri" charset="0"/>
            </a:endParaRPr>
          </a:p>
          <a:p>
            <a:pPr lvl="1" eaLnBrk="1" hangingPunct="1"/>
            <a:r>
              <a:rPr lang="en-US" dirty="0" smtClean="0">
                <a:latin typeface="Calibri" charset="0"/>
              </a:rPr>
              <a:t>On remote </a:t>
            </a:r>
            <a:r>
              <a:rPr lang="en-US" dirty="0" err="1" smtClean="0">
                <a:latin typeface="Calibri" charset="0"/>
              </a:rPr>
              <a:t>ssh</a:t>
            </a:r>
            <a:r>
              <a:rPr lang="en-US" dirty="0" smtClean="0">
                <a:latin typeface="Calibri" charset="0"/>
              </a:rPr>
              <a:t> enabled hosts</a:t>
            </a:r>
          </a:p>
          <a:p>
            <a:pPr lvl="1" eaLnBrk="1" hangingPunct="1"/>
            <a:r>
              <a:rPr lang="en-US" dirty="0" smtClean="0">
                <a:latin typeface="Calibri" charset="0"/>
              </a:rPr>
              <a:t>In the cloud</a:t>
            </a:r>
          </a:p>
          <a:p>
            <a:pPr lvl="2" eaLnBrk="1" hangingPunct="1"/>
            <a:r>
              <a:rPr lang="en-US" dirty="0" smtClean="0">
                <a:latin typeface="Calibri" charset="0"/>
              </a:rPr>
              <a:t>Public Cloud </a:t>
            </a:r>
            <a:r>
              <a:rPr lang="en-US" i="1" dirty="0" smtClean="0">
                <a:latin typeface="Calibri" charset="0"/>
              </a:rPr>
              <a:t>(EC2, Rackspace </a:t>
            </a:r>
            <a:r>
              <a:rPr lang="en-US" i="1" dirty="0" err="1" smtClean="0">
                <a:latin typeface="Calibri" charset="0"/>
              </a:rPr>
              <a:t>etc</a:t>
            </a:r>
            <a:r>
              <a:rPr lang="en-US" i="1" dirty="0" smtClean="0">
                <a:latin typeface="Calibri" charset="0"/>
              </a:rPr>
              <a:t>)</a:t>
            </a:r>
          </a:p>
          <a:p>
            <a:pPr lvl="2" eaLnBrk="1" hangingPunct="1"/>
            <a:r>
              <a:rPr lang="en-US" dirty="0" smtClean="0">
                <a:latin typeface="Calibri" charset="0"/>
              </a:rPr>
              <a:t>Private Cloud</a:t>
            </a:r>
          </a:p>
          <a:p>
            <a:pPr lvl="2" eaLnBrk="1" hangingPunct="1"/>
            <a:r>
              <a:rPr lang="en-US" dirty="0" smtClean="0">
                <a:latin typeface="Calibri" charset="0"/>
              </a:rPr>
              <a:t>Hybrid Cloud</a:t>
            </a:r>
          </a:p>
          <a:p>
            <a:pPr lvl="2" eaLnBrk="1" hangingPunct="1"/>
            <a:endParaRPr lang="en-US" dirty="0" smtClean="0">
              <a:latin typeface="Calibri" charset="0"/>
            </a:endParaRP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375269695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Creating remote containers: “In the local network”</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lvl="1" eaLnBrk="1" hangingPunct="1"/>
            <a:r>
              <a:rPr lang="en-US" dirty="0" smtClean="0">
                <a:latin typeface="Calibri" charset="0"/>
              </a:rPr>
              <a:t>Can make use of your existing servers</a:t>
            </a:r>
          </a:p>
          <a:p>
            <a:pPr lvl="1" eaLnBrk="1" hangingPunct="1"/>
            <a:r>
              <a:rPr lang="en-US" dirty="0" smtClean="0">
                <a:latin typeface="Calibri" charset="0"/>
              </a:rPr>
              <a:t>Installs fabric via </a:t>
            </a:r>
            <a:r>
              <a:rPr lang="en-US" dirty="0" err="1" smtClean="0">
                <a:latin typeface="Calibri" charset="0"/>
              </a:rPr>
              <a:t>ssh</a:t>
            </a:r>
            <a:endParaRPr lang="en-US" dirty="0" smtClean="0">
              <a:latin typeface="Calibri" charset="0"/>
            </a:endParaRPr>
          </a:p>
          <a:p>
            <a:pPr lvl="2" eaLnBrk="1" hangingPunct="1"/>
            <a:r>
              <a:rPr lang="en-US" dirty="0" smtClean="0">
                <a:latin typeface="Calibri" charset="0"/>
              </a:rPr>
              <a:t>Support public key authentication</a:t>
            </a:r>
          </a:p>
          <a:p>
            <a:pPr lvl="2" eaLnBrk="1" hangingPunct="1"/>
            <a:r>
              <a:rPr lang="en-US" dirty="0" smtClean="0">
                <a:latin typeface="Calibri" charset="0"/>
              </a:rPr>
              <a:t>Supports passphrase on key</a:t>
            </a:r>
          </a:p>
          <a:p>
            <a:pPr lvl="1" eaLnBrk="1" hangingPunct="1"/>
            <a:r>
              <a:rPr lang="en-US" dirty="0" smtClean="0">
                <a:latin typeface="Calibri" charset="0"/>
              </a:rPr>
              <a:t>Starts the runtime </a:t>
            </a:r>
          </a:p>
          <a:p>
            <a:pPr lvl="1" eaLnBrk="1" hangingPunct="1"/>
            <a:r>
              <a:rPr lang="en-US" dirty="0" smtClean="0">
                <a:latin typeface="Calibri" charset="0"/>
              </a:rPr>
              <a:t>Automatically joins the cluster</a:t>
            </a:r>
          </a:p>
          <a:p>
            <a:pPr lvl="1" eaLnBrk="1" hangingPunct="1"/>
            <a:r>
              <a:rPr lang="en-US" dirty="0" smtClean="0">
                <a:latin typeface="Calibri" charset="0"/>
              </a:rPr>
              <a:t>Can be assigned any profile</a:t>
            </a:r>
          </a:p>
          <a:p>
            <a:pPr lvl="1" eaLnBrk="1" hangingPunct="1"/>
            <a:endParaRPr lang="en-US" dirty="0">
              <a:latin typeface="Calibri" charset="0"/>
            </a:endParaRPr>
          </a:p>
          <a:p>
            <a:pPr lvl="1" eaLnBrk="1" hangingPunct="1"/>
            <a:r>
              <a:rPr lang="en-US" dirty="0" smtClean="0">
                <a:latin typeface="Calibri" charset="0"/>
              </a:rPr>
              <a:t>Example use cases &amp; benefits</a:t>
            </a:r>
          </a:p>
          <a:p>
            <a:pPr lvl="2" eaLnBrk="1" hangingPunct="1"/>
            <a:r>
              <a:rPr lang="en-US" dirty="0" smtClean="0">
                <a:latin typeface="Calibri" charset="0"/>
              </a:rPr>
              <a:t>Add a new message broker in your network in no time</a:t>
            </a:r>
          </a:p>
          <a:p>
            <a:pPr lvl="2" eaLnBrk="1" hangingPunct="1"/>
            <a:r>
              <a:rPr lang="en-US" dirty="0" smtClean="0">
                <a:latin typeface="Calibri" charset="0"/>
              </a:rPr>
              <a:t>Scale your application by dynamically adding runtimes</a:t>
            </a:r>
          </a:p>
          <a:p>
            <a:pPr lvl="2" eaLnBrk="1" hangingPunct="1"/>
            <a:r>
              <a:rPr lang="en-US" dirty="0" smtClean="0">
                <a:latin typeface="Calibri" charset="0"/>
              </a:rPr>
              <a:t>Reduce the maintenance overhead</a:t>
            </a:r>
          </a:p>
          <a:p>
            <a:pPr eaLnBrk="1" hangingPunct="1"/>
            <a:endParaRPr lang="en-US" dirty="0" smtClean="0">
              <a:latin typeface="Calibri" charset="0"/>
            </a:endParaRPr>
          </a:p>
          <a:p>
            <a:pPr marL="914400" lvl="2" indent="0" eaLnBrk="1" hangingPunct="1">
              <a:buNone/>
            </a:pPr>
            <a:endParaRPr lang="en-US" dirty="0" smtClean="0">
              <a:latin typeface="Calibri" charset="0"/>
            </a:endParaRPr>
          </a:p>
          <a:p>
            <a:pPr marL="914400" lvl="2" indent="0" eaLnBrk="1" hangingPunct="1">
              <a:buNone/>
            </a:pPr>
            <a:endParaRPr lang="en-US" dirty="0" smtClean="0">
              <a:latin typeface="Calibri" charset="0"/>
            </a:endParaRPr>
          </a:p>
          <a:p>
            <a:pPr lvl="2" eaLnBrk="1" hangingPunct="1"/>
            <a:endParaRPr lang="en-US" dirty="0" smtClean="0">
              <a:latin typeface="Calibri" charset="0"/>
            </a:endParaRPr>
          </a:p>
          <a:p>
            <a:pPr lvl="1" eaLnBrk="1" hangingPunct="1"/>
            <a:endParaRPr lang="en-US" dirty="0" smtClean="0">
              <a:latin typeface="Calibri" charset="0"/>
            </a:endParaRPr>
          </a:p>
        </p:txBody>
      </p:sp>
    </p:spTree>
    <p:extLst>
      <p:ext uri="{BB962C8B-B14F-4D97-AF65-F5344CB8AC3E}">
        <p14:creationId xmlns:p14="http://schemas.microsoft.com/office/powerpoint/2010/main" val="295903944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Creating remote containers: “In the cloud”</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lvl="1" eaLnBrk="1" hangingPunct="1"/>
            <a:r>
              <a:rPr lang="en-US" dirty="0" smtClean="0">
                <a:latin typeface="Calibri" charset="0"/>
              </a:rPr>
              <a:t>Works with most public cloud providers</a:t>
            </a:r>
          </a:p>
          <a:p>
            <a:pPr lvl="1" eaLnBrk="1" hangingPunct="1"/>
            <a:r>
              <a:rPr lang="en-US" dirty="0" smtClean="0">
                <a:latin typeface="Calibri" charset="0"/>
              </a:rPr>
              <a:t>Supports private clouds</a:t>
            </a:r>
          </a:p>
          <a:p>
            <a:pPr lvl="1" eaLnBrk="1" hangingPunct="1"/>
            <a:endParaRPr lang="en-US" dirty="0">
              <a:latin typeface="Calibri" charset="0"/>
            </a:endParaRPr>
          </a:p>
          <a:p>
            <a:pPr lvl="1" eaLnBrk="1" hangingPunct="1"/>
            <a:r>
              <a:rPr lang="en-US" dirty="0" smtClean="0">
                <a:latin typeface="Calibri" charset="0"/>
              </a:rPr>
              <a:t>How fabric makes cloud easy for you</a:t>
            </a:r>
          </a:p>
          <a:p>
            <a:pPr lvl="2" eaLnBrk="1" hangingPunct="1"/>
            <a:r>
              <a:rPr lang="en-US" dirty="0" smtClean="0">
                <a:latin typeface="Calibri" charset="0"/>
              </a:rPr>
              <a:t>Creates cloud instances</a:t>
            </a:r>
          </a:p>
          <a:p>
            <a:pPr lvl="2" eaLnBrk="1" hangingPunct="1"/>
            <a:r>
              <a:rPr lang="en-US" dirty="0" smtClean="0">
                <a:latin typeface="Calibri" charset="0"/>
              </a:rPr>
              <a:t>Performs the minimal required firewall management </a:t>
            </a:r>
            <a:r>
              <a:rPr lang="en-US" i="1" dirty="0" smtClean="0">
                <a:latin typeface="Calibri" charset="0"/>
              </a:rPr>
              <a:t>(for hybrids)</a:t>
            </a:r>
          </a:p>
          <a:p>
            <a:pPr lvl="2" eaLnBrk="1" hangingPunct="1"/>
            <a:r>
              <a:rPr lang="en-US" dirty="0" smtClean="0">
                <a:latin typeface="Calibri" charset="0"/>
              </a:rPr>
              <a:t>Installs all required software </a:t>
            </a:r>
            <a:r>
              <a:rPr lang="en-US" i="1" dirty="0" smtClean="0">
                <a:latin typeface="Calibri" charset="0"/>
              </a:rPr>
              <a:t>(java, curl </a:t>
            </a:r>
            <a:r>
              <a:rPr lang="en-US" i="1" dirty="0" err="1" smtClean="0">
                <a:latin typeface="Calibri" charset="0"/>
              </a:rPr>
              <a:t>etc</a:t>
            </a:r>
            <a:r>
              <a:rPr lang="en-US" i="1" dirty="0" smtClean="0">
                <a:latin typeface="Calibri" charset="0"/>
              </a:rPr>
              <a:t>)</a:t>
            </a:r>
          </a:p>
          <a:p>
            <a:pPr lvl="2" eaLnBrk="1" hangingPunct="1"/>
            <a:r>
              <a:rPr lang="en-US" dirty="0" smtClean="0">
                <a:latin typeface="Calibri" charset="0"/>
              </a:rPr>
              <a:t>Install &amp; starts fabric</a:t>
            </a:r>
          </a:p>
          <a:p>
            <a:pPr lvl="2" eaLnBrk="1" hangingPunct="1"/>
            <a:r>
              <a:rPr lang="en-US" dirty="0" smtClean="0">
                <a:latin typeface="Calibri" charset="0"/>
              </a:rPr>
              <a:t>Automatically joins the cluster</a:t>
            </a:r>
          </a:p>
        </p:txBody>
      </p:sp>
    </p:spTree>
    <p:extLst>
      <p:ext uri="{BB962C8B-B14F-4D97-AF65-F5344CB8AC3E}">
        <p14:creationId xmlns:p14="http://schemas.microsoft.com/office/powerpoint/2010/main" val="107711655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Creating remote containers: In the cloud</a:t>
            </a:r>
            <a:endParaRPr lang="en-US" i="1" dirty="0" smtClean="0">
              <a:solidFill>
                <a:schemeClr val="accent5"/>
              </a:solidFill>
              <a:latin typeface="Calibri" charset="0"/>
            </a:endParaRPr>
          </a:p>
        </p:txBody>
      </p:sp>
      <p:pic>
        <p:nvPicPr>
          <p:cNvPr id="3" name="CloudMQ.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79500"/>
            <a:ext cx="9144000" cy="5211763"/>
          </a:xfrm>
          <a:prstGeom prst="rect">
            <a:avLst/>
          </a:prstGeom>
        </p:spPr>
      </p:pic>
    </p:spTree>
    <p:extLst>
      <p:ext uri="{BB962C8B-B14F-4D97-AF65-F5344CB8AC3E}">
        <p14:creationId xmlns:p14="http://schemas.microsoft.com/office/powerpoint/2010/main" val="13482174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Fuse Fabric:</a:t>
            </a:r>
            <a:br>
              <a:rPr lang="en-US" dirty="0" smtClean="0">
                <a:latin typeface="Calibri" charset="0"/>
              </a:rPr>
            </a:br>
            <a:r>
              <a:rPr lang="en-US" dirty="0" smtClean="0">
                <a:solidFill>
                  <a:schemeClr val="accent5"/>
                </a:solidFill>
                <a:latin typeface="Calibri" charset="0"/>
              </a:rPr>
              <a:t>Summarizing</a:t>
            </a:r>
            <a:endParaRPr lang="en-US" i="1" dirty="0" smtClean="0">
              <a:solidFill>
                <a:schemeClr val="accent5"/>
              </a:solidFill>
              <a:latin typeface="Calibri" charset="0"/>
            </a:endParaRPr>
          </a:p>
        </p:txBody>
      </p:sp>
      <p:sp>
        <p:nvSpPr>
          <p:cNvPr id="14339" name="Content Placeholder 2"/>
          <p:cNvSpPr>
            <a:spLocks noGrp="1"/>
          </p:cNvSpPr>
          <p:nvPr>
            <p:ph idx="1"/>
          </p:nvPr>
        </p:nvSpPr>
        <p:spPr>
          <a:xfrm>
            <a:off x="415925" y="1335088"/>
            <a:ext cx="8101013" cy="4894262"/>
          </a:xfrm>
        </p:spPr>
        <p:txBody>
          <a:bodyPr/>
          <a:lstStyle/>
          <a:p>
            <a:pPr lvl="1" eaLnBrk="1" hangingPunct="1"/>
            <a:r>
              <a:rPr lang="en-US" b="1" dirty="0" smtClean="0">
                <a:latin typeface="Calibri" charset="0"/>
              </a:rPr>
              <a:t>Central management of how the cluster should be provisioned</a:t>
            </a:r>
          </a:p>
          <a:p>
            <a:pPr lvl="2" eaLnBrk="1" hangingPunct="1"/>
            <a:r>
              <a:rPr lang="en-US" dirty="0" smtClean="0">
                <a:latin typeface="Calibri" charset="0"/>
              </a:rPr>
              <a:t>Define your profiles &amp; let provisioning to fabric</a:t>
            </a:r>
          </a:p>
          <a:p>
            <a:pPr lvl="2" eaLnBrk="1" hangingPunct="1"/>
            <a:r>
              <a:rPr lang="en-US" dirty="0" smtClean="0">
                <a:latin typeface="Calibri" charset="0"/>
              </a:rPr>
              <a:t>Not just configuration and deployment</a:t>
            </a:r>
          </a:p>
          <a:p>
            <a:pPr lvl="3" eaLnBrk="1" hangingPunct="1"/>
            <a:r>
              <a:rPr lang="en-US" dirty="0" smtClean="0">
                <a:latin typeface="Calibri" charset="0"/>
              </a:rPr>
              <a:t>Broader scope that go as low as the runtime itself</a:t>
            </a:r>
          </a:p>
          <a:p>
            <a:pPr lvl="2" eaLnBrk="1" hangingPunct="1"/>
            <a:r>
              <a:rPr lang="en-US" dirty="0" smtClean="0">
                <a:latin typeface="Calibri" charset="0"/>
              </a:rPr>
              <a:t>Clean way to manage your upgrades &amp; rollbacks</a:t>
            </a:r>
            <a:endParaRPr lang="en-US" dirty="0" smtClean="0">
              <a:latin typeface="Calibri" charset="0"/>
            </a:endParaRPr>
          </a:p>
          <a:p>
            <a:pPr lvl="1" eaLnBrk="1" hangingPunct="1"/>
            <a:r>
              <a:rPr lang="en-US" b="1" dirty="0" smtClean="0">
                <a:latin typeface="Calibri" charset="0"/>
              </a:rPr>
              <a:t>Scaling</a:t>
            </a:r>
          </a:p>
          <a:p>
            <a:pPr lvl="2" eaLnBrk="1" hangingPunct="1"/>
            <a:r>
              <a:rPr lang="en-US" dirty="0" smtClean="0">
                <a:latin typeface="Calibri" charset="0"/>
              </a:rPr>
              <a:t>Distributed OSGi services</a:t>
            </a:r>
          </a:p>
          <a:p>
            <a:pPr lvl="2" eaLnBrk="1" hangingPunct="1"/>
            <a:r>
              <a:rPr lang="en-US" dirty="0" smtClean="0">
                <a:latin typeface="Calibri" charset="0"/>
              </a:rPr>
              <a:t>Native support for your “favorite” middleware</a:t>
            </a:r>
            <a:endParaRPr lang="en-US" dirty="0">
              <a:latin typeface="Calibri" charset="0"/>
            </a:endParaRPr>
          </a:p>
          <a:p>
            <a:pPr lvl="1" eaLnBrk="1" hangingPunct="1"/>
            <a:r>
              <a:rPr lang="en-US" b="1" dirty="0" smtClean="0">
                <a:latin typeface="Calibri" charset="0"/>
              </a:rPr>
              <a:t>Cloud support</a:t>
            </a:r>
          </a:p>
          <a:p>
            <a:pPr lvl="2" eaLnBrk="1" hangingPunct="1"/>
            <a:r>
              <a:rPr lang="en-US" dirty="0" smtClean="0">
                <a:latin typeface="Calibri" charset="0"/>
              </a:rPr>
              <a:t>Can make use of your “own nodes”</a:t>
            </a:r>
          </a:p>
          <a:p>
            <a:pPr lvl="2" eaLnBrk="1" hangingPunct="1"/>
            <a:r>
              <a:rPr lang="en-US" dirty="0" smtClean="0">
                <a:latin typeface="Calibri" charset="0"/>
              </a:rPr>
              <a:t>Makes installing container &amp; app to cloud “a piece of cake”</a:t>
            </a:r>
          </a:p>
          <a:p>
            <a:pPr lvl="3" eaLnBrk="1" hangingPunct="1"/>
            <a:r>
              <a:rPr lang="en-US" dirty="0" smtClean="0">
                <a:latin typeface="Calibri" charset="0"/>
              </a:rPr>
              <a:t>Public clouds</a:t>
            </a:r>
          </a:p>
          <a:p>
            <a:pPr lvl="3" eaLnBrk="1" hangingPunct="1"/>
            <a:r>
              <a:rPr lang="en-US" dirty="0" smtClean="0">
                <a:latin typeface="Calibri" charset="0"/>
              </a:rPr>
              <a:t>Private clouds</a:t>
            </a:r>
          </a:p>
          <a:p>
            <a:pPr lvl="3" eaLnBrk="1" hangingPunct="1"/>
            <a:r>
              <a:rPr lang="en-US" dirty="0" smtClean="0">
                <a:latin typeface="Calibri" charset="0"/>
              </a:rPr>
              <a:t>Hybrid </a:t>
            </a:r>
            <a:r>
              <a:rPr lang="en-US" dirty="0" err="1" smtClean="0">
                <a:latin typeface="Calibri" charset="0"/>
              </a:rPr>
              <a:t>couds</a:t>
            </a:r>
            <a:endParaRPr lang="en-US" dirty="0" smtClean="0">
              <a:latin typeface="Calibri" charset="0"/>
            </a:endParaRPr>
          </a:p>
        </p:txBody>
      </p:sp>
    </p:spTree>
    <p:extLst>
      <p:ext uri="{BB962C8B-B14F-4D97-AF65-F5344CB8AC3E}">
        <p14:creationId xmlns:p14="http://schemas.microsoft.com/office/powerpoint/2010/main" val="112321484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i="1" dirty="0" smtClean="0">
                <a:solidFill>
                  <a:schemeClr val="bg2">
                    <a:lumMod val="50000"/>
                  </a:schemeClr>
                </a:solidFill>
                <a:latin typeface="Calibri" charset="0"/>
              </a:rPr>
              <a:t>Managing distributed OSGi Runtimes</a:t>
            </a:r>
          </a:p>
          <a:p>
            <a:pPr eaLnBrk="1" hangingPunct="1"/>
            <a:r>
              <a:rPr lang="en-US" i="1" dirty="0" smtClean="0">
                <a:solidFill>
                  <a:schemeClr val="bg2">
                    <a:lumMod val="50000"/>
                  </a:schemeClr>
                </a:solidFill>
                <a:latin typeface="Calibri" charset="0"/>
              </a:rPr>
              <a:t>Apache Karaf Cellar</a:t>
            </a:r>
          </a:p>
          <a:p>
            <a:pPr eaLnBrk="1" hangingPunct="1"/>
            <a:r>
              <a:rPr lang="en-US" i="1" dirty="0" smtClean="0">
                <a:solidFill>
                  <a:schemeClr val="bg2">
                    <a:lumMod val="50000"/>
                  </a:schemeClr>
                </a:solidFill>
                <a:latin typeface="Calibri" charset="0"/>
              </a:rPr>
              <a:t>Fuse Fabric</a:t>
            </a:r>
          </a:p>
          <a:p>
            <a:pPr eaLnBrk="1" hangingPunct="1"/>
            <a:r>
              <a:rPr lang="en-US" b="1" dirty="0" smtClean="0">
                <a:solidFill>
                  <a:schemeClr val="accent3"/>
                </a:solidFill>
                <a:latin typeface="Calibri" charset="0"/>
              </a:rPr>
              <a:t>Questions &amp; Answers</a:t>
            </a:r>
            <a:endParaRPr b="1" dirty="0" smtClean="0">
              <a:solidFill>
                <a:schemeClr val="accent3"/>
              </a:solidFill>
              <a:latin typeface="Calibri" charset="0"/>
            </a:endParaRPr>
          </a:p>
        </p:txBody>
      </p:sp>
    </p:spTree>
    <p:extLst>
      <p:ext uri="{BB962C8B-B14F-4D97-AF65-F5344CB8AC3E}">
        <p14:creationId xmlns:p14="http://schemas.microsoft.com/office/powerpoint/2010/main" val="211337149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084" name="Text Box 4"/>
          <p:cNvSpPr txBox="1">
            <a:spLocks noChangeArrowheads="1"/>
          </p:cNvSpPr>
          <p:nvPr/>
        </p:nvSpPr>
        <p:spPr bwMode="auto">
          <a:xfrm>
            <a:off x="1228725" y="2908300"/>
            <a:ext cx="6792913" cy="1098550"/>
          </a:xfrm>
          <a:prstGeom prst="rect">
            <a:avLst/>
          </a:prstGeom>
          <a:noFill/>
          <a:ln w="12700">
            <a:noFill/>
            <a:miter lim="800000"/>
            <a:headEnd/>
            <a:tailEnd/>
          </a:ln>
        </p:spPr>
        <p:txBody>
          <a:bodyPr>
            <a:spAutoFit/>
          </a:bodyPr>
          <a:lstStyle/>
          <a:p>
            <a:pPr algn="ctr"/>
            <a:r>
              <a:rPr lang="en-US" sz="6600" b="1" i="0" dirty="0"/>
              <a:t>Thank </a:t>
            </a:r>
            <a:r>
              <a:rPr lang="en-US" sz="6600" b="1" i="0" dirty="0" smtClean="0"/>
              <a:t>You</a:t>
            </a:r>
            <a:endParaRPr lang="en-US" sz="6600" b="1" i="0" dirty="0"/>
          </a:p>
        </p:txBody>
      </p:sp>
      <p:pic>
        <p:nvPicPr>
          <p:cNvPr id="3" name="Picture 2" descr="exclamationmark.gif"/>
          <p:cNvPicPr>
            <a:picLocks noChangeAspect="1"/>
          </p:cNvPicPr>
          <p:nvPr/>
        </p:nvPicPr>
        <p:blipFill>
          <a:blip r:embed="rId3"/>
          <a:stretch>
            <a:fillRect/>
          </a:stretch>
        </p:blipFill>
        <p:spPr>
          <a:xfrm>
            <a:off x="6661150" y="2286000"/>
            <a:ext cx="876300" cy="19812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38084"/>
                                        </p:tgtEl>
                                        <p:attrNameLst>
                                          <p:attrName>style.visibility</p:attrName>
                                        </p:attrNameLst>
                                      </p:cBhvr>
                                      <p:to>
                                        <p:strVal val="visible"/>
                                      </p:to>
                                    </p:set>
                                    <p:animEffect transition="in" filter="fade">
                                      <p:cBhvr>
                                        <p:cTn id="7" dur="1000"/>
                                        <p:tgtEl>
                                          <p:spTgt spid="1838084"/>
                                        </p:tgtEl>
                                      </p:cBhvr>
                                    </p:animEffect>
                                  </p:childTnLst>
                                </p:cTn>
                              </p:par>
                              <p:par>
                                <p:cTn id="8" presetID="64" presetClass="path" presetSubtype="0" accel="50000" decel="50000" fill="hold" grpId="1" nodeType="withEffect">
                                  <p:stCondLst>
                                    <p:cond delay="0"/>
                                  </p:stCondLst>
                                  <p:childTnLst>
                                    <p:animMotion origin="layout" path="M 2.22222E-6 0.37581 L 2.22222E-6 1.56337E-6 " pathEditMode="relative" rAng="0" ptsTypes="AA">
                                      <p:cBhvr>
                                        <p:cTn id="9" dur="2000" fill="hold"/>
                                        <p:tgtEl>
                                          <p:spTgt spid="1838084"/>
                                        </p:tgtEl>
                                        <p:attrNameLst>
                                          <p:attrName>ppt_x</p:attrName>
                                          <p:attrName>ppt_y</p:attrName>
                                        </p:attrNameLst>
                                      </p:cBhvr>
                                      <p:rCtr x="0" y="-188"/>
                                    </p:animMotion>
                                  </p:childTnLst>
                                </p:cTn>
                              </p:par>
                              <p:par>
                                <p:cTn id="10" presetID="3" presetClass="emph" presetSubtype="2" fill="hold" grpId="2" nodeType="withEffect">
                                  <p:stCondLst>
                                    <p:cond delay="0"/>
                                  </p:stCondLst>
                                  <p:childTnLst>
                                    <p:animClr clrSpc="rgb" dir="cw">
                                      <p:cBhvr override="childStyle">
                                        <p:cTn id="11" dur="2000" fill="hold"/>
                                        <p:tgtEl>
                                          <p:spTgt spid="1838084"/>
                                        </p:tgtEl>
                                        <p:attrNameLst>
                                          <p:attrName>style.color</p:attrName>
                                        </p:attrNameLst>
                                      </p:cBhvr>
                                      <p:to>
                                        <a:schemeClr val="bg1"/>
                                      </p:to>
                                    </p:animClr>
                                  </p:childTnLst>
                                </p:cTn>
                              </p:par>
                            </p:childTnLst>
                          </p:cTn>
                        </p:par>
                      </p:childTnLst>
                    </p:cTn>
                  </p:par>
                  <p:par>
                    <p:cTn id="12" fill="hold">
                      <p:stCondLst>
                        <p:cond delay="indefinite"/>
                      </p:stCondLst>
                      <p:childTnLst>
                        <p:par>
                          <p:cTn id="13" fill="hold">
                            <p:stCondLst>
                              <p:cond delay="0"/>
                            </p:stCondLst>
                            <p:childTnLst>
                              <p:par>
                                <p:cTn id="14" presetID="2" presetClass="entr" presetSubtype="4" accel="50000" decel="50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084" grpId="0"/>
      <p:bldP spid="1838084" grpId="1"/>
      <p:bldP spid="1838084"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332425"/>
            <a:ext cx="7331075" cy="459100"/>
          </a:xfrm>
        </p:spPr>
        <p:txBody>
          <a:bodyPr/>
          <a:lstStyle/>
          <a:p>
            <a:r>
              <a:rPr lang="en-US" dirty="0" smtClean="0">
                <a:latin typeface="Calibri" charset="0"/>
              </a:rPr>
              <a:t>Agenda</a:t>
            </a:r>
          </a:p>
        </p:txBody>
      </p:sp>
      <p:sp>
        <p:nvSpPr>
          <p:cNvPr id="14339" name="Content Placeholder 2"/>
          <p:cNvSpPr>
            <a:spLocks noGrp="1"/>
          </p:cNvSpPr>
          <p:nvPr>
            <p:ph idx="1"/>
          </p:nvPr>
        </p:nvSpPr>
        <p:spPr>
          <a:xfrm>
            <a:off x="415925" y="1335088"/>
            <a:ext cx="8101013" cy="4894262"/>
          </a:xfrm>
        </p:spPr>
        <p:txBody>
          <a:bodyPr/>
          <a:lstStyle/>
          <a:p>
            <a:pPr eaLnBrk="1" hangingPunct="1"/>
            <a:r>
              <a:rPr lang="en-US" b="1" dirty="0" smtClean="0">
                <a:solidFill>
                  <a:schemeClr val="accent3"/>
                </a:solidFill>
                <a:latin typeface="Calibri" charset="0"/>
              </a:rPr>
              <a:t>Managing distributed OSGi Runtimes</a:t>
            </a:r>
          </a:p>
          <a:p>
            <a:pPr lvl="1" eaLnBrk="1" hangingPunct="1"/>
            <a:r>
              <a:rPr lang="en-US" dirty="0">
                <a:latin typeface="Calibri" charset="0"/>
              </a:rPr>
              <a:t>What is OSGi?</a:t>
            </a:r>
          </a:p>
          <a:p>
            <a:pPr lvl="1" eaLnBrk="1" hangingPunct="1"/>
            <a:r>
              <a:rPr lang="en-US" dirty="0">
                <a:latin typeface="Calibri" charset="0"/>
              </a:rPr>
              <a:t>What makes OSGi really cool?</a:t>
            </a:r>
          </a:p>
          <a:p>
            <a:pPr lvl="1" eaLnBrk="1" hangingPunct="1"/>
            <a:r>
              <a:rPr lang="en-US" dirty="0">
                <a:latin typeface="Calibri" charset="0"/>
              </a:rPr>
              <a:t>A new “challenge”</a:t>
            </a:r>
          </a:p>
          <a:p>
            <a:pPr lvl="1" eaLnBrk="1" hangingPunct="1"/>
            <a:r>
              <a:rPr lang="en-US" dirty="0">
                <a:latin typeface="Calibri" charset="0"/>
              </a:rPr>
              <a:t>When OSGi cross the boundaries of a single runtime</a:t>
            </a:r>
            <a:endParaRPr lang="en-US" b="1" dirty="0" smtClean="0">
              <a:solidFill>
                <a:schemeClr val="accent3"/>
              </a:solidFill>
              <a:latin typeface="Calibri" charset="0"/>
            </a:endParaRPr>
          </a:p>
          <a:p>
            <a:pPr eaLnBrk="1" hangingPunct="1"/>
            <a:r>
              <a:rPr lang="en-US" dirty="0" smtClean="0">
                <a:latin typeface="Calibri" charset="0"/>
              </a:rPr>
              <a:t>Apache Karaf Cellar</a:t>
            </a:r>
          </a:p>
          <a:p>
            <a:pPr eaLnBrk="1" hangingPunct="1"/>
            <a:r>
              <a:rPr lang="en-US" dirty="0" smtClean="0">
                <a:latin typeface="Calibri" charset="0"/>
              </a:rPr>
              <a:t>Fuse Fabric</a:t>
            </a:r>
          </a:p>
          <a:p>
            <a:pPr eaLnBrk="1" hangingPunct="1"/>
            <a:r>
              <a:rPr lang="en-US" dirty="0" smtClean="0">
                <a:latin typeface="Calibri" charset="0"/>
              </a:rPr>
              <a:t>Questions &amp; Answers</a:t>
            </a:r>
            <a:endParaRPr dirty="0" smtClean="0">
              <a:latin typeface="Calibri" charset="0"/>
            </a:endParaRPr>
          </a:p>
        </p:txBody>
      </p:sp>
    </p:spTree>
    <p:extLst>
      <p:ext uri="{BB962C8B-B14F-4D97-AF65-F5344CB8AC3E}">
        <p14:creationId xmlns:p14="http://schemas.microsoft.com/office/powerpoint/2010/main" val="271354181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Managing distributed OSGi Runtimes:</a:t>
            </a:r>
            <a:br>
              <a:rPr lang="en-US" dirty="0" smtClean="0">
                <a:latin typeface="Calibri" charset="0"/>
              </a:rPr>
            </a:br>
            <a:r>
              <a:rPr lang="en-US" dirty="0" smtClean="0">
                <a:solidFill>
                  <a:schemeClr val="accent5"/>
                </a:solidFill>
                <a:latin typeface="Calibri" charset="0"/>
              </a:rPr>
              <a:t>What is OSGi?</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A set of standards</a:t>
            </a:r>
          </a:p>
          <a:p>
            <a:pPr lvl="1" eaLnBrk="1" hangingPunct="1"/>
            <a:r>
              <a:rPr lang="en-US" dirty="0" smtClean="0">
                <a:latin typeface="Calibri" charset="0"/>
              </a:rPr>
              <a:t>The missing modularity layer for the Java virtual machine</a:t>
            </a:r>
          </a:p>
          <a:p>
            <a:pPr lvl="1" eaLnBrk="1" hangingPunct="1"/>
            <a:r>
              <a:rPr lang="en-US" dirty="0" smtClean="0">
                <a:latin typeface="Calibri" charset="0"/>
              </a:rPr>
              <a:t>Additional layers for dynamic applications</a:t>
            </a:r>
          </a:p>
          <a:p>
            <a:pPr lvl="2" eaLnBrk="1" hangingPunct="1"/>
            <a:r>
              <a:rPr lang="en-US" dirty="0" smtClean="0">
                <a:latin typeface="Calibri" charset="0"/>
              </a:rPr>
              <a:t>Lifecycle layer </a:t>
            </a:r>
          </a:p>
          <a:p>
            <a:pPr lvl="2" eaLnBrk="1" hangingPunct="1"/>
            <a:r>
              <a:rPr lang="en-US" dirty="0" smtClean="0">
                <a:latin typeface="Calibri" charset="0"/>
              </a:rPr>
              <a:t>Service layer</a:t>
            </a:r>
          </a:p>
          <a:p>
            <a:pPr marL="914400" lvl="2" indent="0" eaLnBrk="1" hangingPunct="1">
              <a:buNone/>
            </a:pPr>
            <a:endParaRPr lang="en-US" dirty="0" smtClean="0">
              <a:latin typeface="Calibri" charset="0"/>
            </a:endParaRPr>
          </a:p>
          <a:p>
            <a:pPr eaLnBrk="1" hangingPunct="1"/>
            <a:r>
              <a:rPr lang="en-US" b="1" dirty="0" smtClean="0">
                <a:latin typeface="Calibri" charset="0"/>
              </a:rPr>
              <a:t>Some core concepts</a:t>
            </a:r>
          </a:p>
          <a:p>
            <a:pPr lvl="1" eaLnBrk="1" hangingPunct="1"/>
            <a:r>
              <a:rPr lang="en-US" dirty="0" smtClean="0">
                <a:latin typeface="Calibri" charset="0"/>
              </a:rPr>
              <a:t>Bundle</a:t>
            </a:r>
          </a:p>
          <a:p>
            <a:pPr lvl="2" eaLnBrk="1" hangingPunct="1"/>
            <a:r>
              <a:rPr lang="en-US" dirty="0" smtClean="0">
                <a:latin typeface="Calibri" charset="0"/>
              </a:rPr>
              <a:t>A jar with well defined capabilities, requirements &amp; content visibility</a:t>
            </a:r>
          </a:p>
          <a:p>
            <a:pPr lvl="2" eaLnBrk="1" hangingPunct="1"/>
            <a:r>
              <a:rPr lang="en-US" dirty="0" smtClean="0">
                <a:latin typeface="Calibri" charset="0"/>
              </a:rPr>
              <a:t>A jar with lifecycle</a:t>
            </a:r>
          </a:p>
          <a:p>
            <a:pPr lvl="1" eaLnBrk="1" hangingPunct="1"/>
            <a:r>
              <a:rPr lang="en-US" dirty="0" smtClean="0">
                <a:latin typeface="Calibri" charset="0"/>
              </a:rPr>
              <a:t>Service</a:t>
            </a:r>
          </a:p>
          <a:p>
            <a:pPr lvl="2" eaLnBrk="1" hangingPunct="1"/>
            <a:r>
              <a:rPr lang="en-US" dirty="0" smtClean="0">
                <a:latin typeface="Calibri" charset="0"/>
              </a:rPr>
              <a:t>An object usually implementing an interface + Properties</a:t>
            </a:r>
          </a:p>
          <a:p>
            <a:pPr lvl="2" eaLnBrk="1" hangingPunct="1"/>
            <a:r>
              <a:rPr lang="en-US" dirty="0" smtClean="0">
                <a:latin typeface="Calibri" charset="0"/>
              </a:rPr>
              <a:t>Registered, Looked Up &amp; “Listened”</a:t>
            </a:r>
          </a:p>
          <a:p>
            <a:pPr lvl="2" eaLnBrk="1" hangingPunct="1"/>
            <a:endParaRPr lang="en-US" dirty="0" smtClean="0">
              <a:latin typeface="Calibri" charset="0"/>
            </a:endParaRPr>
          </a:p>
        </p:txBody>
      </p:sp>
    </p:spTree>
    <p:extLst>
      <p:ext uri="{BB962C8B-B14F-4D97-AF65-F5344CB8AC3E}">
        <p14:creationId xmlns:p14="http://schemas.microsoft.com/office/powerpoint/2010/main" val="370575431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a:latin typeface="Calibri" charset="0"/>
              </a:rPr>
              <a:t>Managing distributed OSGi Runtimes</a:t>
            </a:r>
            <a:r>
              <a:rPr lang="en-US" dirty="0" smtClean="0">
                <a:latin typeface="Calibri" charset="0"/>
              </a:rPr>
              <a:t>:</a:t>
            </a:r>
            <a:br>
              <a:rPr lang="en-US" dirty="0" smtClean="0">
                <a:latin typeface="Calibri" charset="0"/>
              </a:rPr>
            </a:br>
            <a:r>
              <a:rPr lang="en-US" dirty="0" smtClean="0">
                <a:solidFill>
                  <a:srgbClr val="F47525"/>
                </a:solidFill>
                <a:latin typeface="Calibri" charset="0"/>
              </a:rPr>
              <a:t>What is OSGi? (Bundles)</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Bundle</a:t>
            </a:r>
          </a:p>
          <a:p>
            <a:pPr lvl="1" eaLnBrk="1" hangingPunct="1"/>
            <a:r>
              <a:rPr lang="en-US" sz="1600" dirty="0" smtClean="0">
                <a:latin typeface="Calibri" charset="0"/>
              </a:rPr>
              <a:t>Group of classes &amp; resources</a:t>
            </a:r>
          </a:p>
          <a:p>
            <a:pPr lvl="1" eaLnBrk="1" hangingPunct="1"/>
            <a:r>
              <a:rPr lang="en-US" sz="1600" dirty="0" smtClean="0">
                <a:latin typeface="Calibri" charset="0"/>
              </a:rPr>
              <a:t>Content visibility metadata</a:t>
            </a:r>
          </a:p>
          <a:p>
            <a:pPr eaLnBrk="1" hangingPunct="1"/>
            <a:r>
              <a:rPr lang="en-US" b="1" dirty="0" smtClean="0">
                <a:latin typeface="Calibri" charset="0"/>
              </a:rPr>
              <a:t>Versioning of Classes</a:t>
            </a:r>
          </a:p>
          <a:p>
            <a:pPr lvl="1" eaLnBrk="1" hangingPunct="1"/>
            <a:r>
              <a:rPr lang="en-US" sz="1600" dirty="0" smtClean="0">
                <a:latin typeface="Calibri" charset="0"/>
              </a:rPr>
              <a:t>Multiple versions of Class</a:t>
            </a:r>
          </a:p>
          <a:p>
            <a:pPr lvl="1" eaLnBrk="1" hangingPunct="1"/>
            <a:r>
              <a:rPr lang="en-US" sz="1600" dirty="0" smtClean="0">
                <a:latin typeface="Calibri" charset="0"/>
              </a:rPr>
              <a:t>Importing with version ranges</a:t>
            </a:r>
          </a:p>
          <a:p>
            <a:pPr eaLnBrk="1" hangingPunct="1"/>
            <a:r>
              <a:rPr lang="en-US" b="1" dirty="0" smtClean="0">
                <a:latin typeface="Calibri" charset="0"/>
              </a:rPr>
              <a:t>Bundle Lifecycle</a:t>
            </a:r>
          </a:p>
          <a:p>
            <a:pPr lvl="1" eaLnBrk="1" hangingPunct="1"/>
            <a:r>
              <a:rPr lang="en-US" sz="1600" dirty="0" smtClean="0">
                <a:latin typeface="Calibri" charset="0"/>
              </a:rPr>
              <a:t>Installed</a:t>
            </a:r>
          </a:p>
          <a:p>
            <a:pPr lvl="1" eaLnBrk="1" hangingPunct="1"/>
            <a:r>
              <a:rPr lang="en-US" sz="1600" dirty="0" smtClean="0">
                <a:latin typeface="Calibri" charset="0"/>
              </a:rPr>
              <a:t>Resolved</a:t>
            </a:r>
          </a:p>
          <a:p>
            <a:pPr lvl="1" eaLnBrk="1" hangingPunct="1"/>
            <a:r>
              <a:rPr lang="en-US" sz="1600" dirty="0" smtClean="0">
                <a:latin typeface="Calibri" charset="0"/>
              </a:rPr>
              <a:t>Started</a:t>
            </a:r>
          </a:p>
          <a:p>
            <a:pPr lvl="1" eaLnBrk="1" hangingPunct="1"/>
            <a:r>
              <a:rPr lang="en-US" sz="1600" dirty="0" smtClean="0">
                <a:latin typeface="Calibri" charset="0"/>
              </a:rPr>
              <a:t>Stopping</a:t>
            </a:r>
          </a:p>
          <a:p>
            <a:pPr lvl="1" eaLnBrk="1" hangingPunct="1"/>
            <a:r>
              <a:rPr lang="en-US" sz="1600" dirty="0" smtClean="0">
                <a:latin typeface="Calibri" charset="0"/>
              </a:rPr>
              <a:t>Uninstalled</a:t>
            </a:r>
          </a:p>
          <a:p>
            <a:pPr lvl="1" eaLnBrk="1" hangingPunct="1"/>
            <a:endParaRPr lang="en-US" dirty="0" smtClean="0">
              <a:latin typeface="Calibri" charset="0"/>
            </a:endParaRPr>
          </a:p>
          <a:p>
            <a:pPr lvl="1" eaLnBrk="1" hangingPunct="1">
              <a:buNone/>
            </a:pPr>
            <a:endParaRPr lang="en-US" dirty="0" smtClean="0">
              <a:latin typeface="Calibri" charset="0"/>
            </a:endParaRPr>
          </a:p>
          <a:p>
            <a:pPr eaLnBrk="1" hangingPunct="1"/>
            <a:endParaRPr lang="en-US" dirty="0" smtClean="0">
              <a:latin typeface="Calibri" charset="0"/>
            </a:endParaRPr>
          </a:p>
        </p:txBody>
      </p:sp>
      <p:pic>
        <p:nvPicPr>
          <p:cNvPr id="4" name="Picture 3" descr="ModularDependants1.bmp"/>
          <p:cNvPicPr>
            <a:picLocks noChangeAspect="1"/>
          </p:cNvPicPr>
          <p:nvPr/>
        </p:nvPicPr>
        <p:blipFill>
          <a:blip r:embed="rId3"/>
          <a:stretch>
            <a:fillRect/>
          </a:stretch>
        </p:blipFill>
        <p:spPr>
          <a:xfrm>
            <a:off x="4964148" y="1739900"/>
            <a:ext cx="3341652" cy="25273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a:latin typeface="Calibri" charset="0"/>
              </a:rPr>
              <a:t>Managing distributed OSGi Runtimes:</a:t>
            </a:r>
            <a:br>
              <a:rPr lang="en-US" dirty="0">
                <a:latin typeface="Calibri" charset="0"/>
              </a:rPr>
            </a:br>
            <a:r>
              <a:rPr lang="en-US" dirty="0">
                <a:solidFill>
                  <a:srgbClr val="F47525"/>
                </a:solidFill>
                <a:latin typeface="Calibri" charset="0"/>
              </a:rPr>
              <a:t>What is OSGi? </a:t>
            </a:r>
            <a:r>
              <a:rPr lang="en-US" dirty="0" smtClean="0">
                <a:solidFill>
                  <a:srgbClr val="F47525"/>
                </a:solidFill>
                <a:latin typeface="Calibri" charset="0"/>
              </a:rPr>
              <a:t>(Services)</a:t>
            </a:r>
            <a:endParaRPr lang="en-US" dirty="0" smtClean="0">
              <a:solidFill>
                <a:schemeClr val="bg1">
                  <a:lumMod val="50000"/>
                </a:schemeClr>
              </a:solidFill>
              <a:latin typeface="Calibri" charset="0"/>
            </a:endParaRPr>
          </a:p>
        </p:txBody>
      </p:sp>
      <p:sp>
        <p:nvSpPr>
          <p:cNvPr id="7" name="Content Placeholder 6"/>
          <p:cNvSpPr>
            <a:spLocks noGrp="1"/>
          </p:cNvSpPr>
          <p:nvPr>
            <p:ph idx="1"/>
          </p:nvPr>
        </p:nvSpPr>
        <p:spPr/>
        <p:txBody>
          <a:bodyPr/>
          <a:lstStyle/>
          <a:p>
            <a:r>
              <a:rPr lang="en-US" b="1" dirty="0" smtClean="0"/>
              <a:t>What is a service?</a:t>
            </a:r>
          </a:p>
          <a:p>
            <a:pPr lvl="1"/>
            <a:r>
              <a:rPr lang="en-US" sz="1600" dirty="0" smtClean="0"/>
              <a:t>An Object</a:t>
            </a:r>
          </a:p>
          <a:p>
            <a:pPr lvl="1"/>
            <a:r>
              <a:rPr lang="en-US" sz="1600" dirty="0" smtClean="0"/>
              <a:t>A set of properties</a:t>
            </a:r>
          </a:p>
          <a:p>
            <a:r>
              <a:rPr lang="en-US" b="1" dirty="0" smtClean="0"/>
              <a:t>The Service Registry</a:t>
            </a:r>
          </a:p>
          <a:p>
            <a:pPr lvl="1"/>
            <a:r>
              <a:rPr lang="en-US" sz="1600" dirty="0" smtClean="0"/>
              <a:t>A global registry for all bundles</a:t>
            </a:r>
          </a:p>
          <a:p>
            <a:pPr lvl="1"/>
            <a:r>
              <a:rPr lang="en-US" sz="1600" dirty="0" smtClean="0"/>
              <a:t>Registering a service</a:t>
            </a:r>
          </a:p>
          <a:p>
            <a:pPr lvl="1"/>
            <a:r>
              <a:rPr lang="en-US" sz="1600" dirty="0" smtClean="0"/>
              <a:t>Getting a service</a:t>
            </a:r>
          </a:p>
          <a:p>
            <a:pPr lvl="1"/>
            <a:r>
              <a:rPr lang="en-US" sz="1600" dirty="0" smtClean="0"/>
              <a:t>Listening for services</a:t>
            </a:r>
          </a:p>
          <a:p>
            <a:endParaRPr lang="en-US" dirty="0"/>
          </a:p>
        </p:txBody>
      </p:sp>
      <p:pic>
        <p:nvPicPr>
          <p:cNvPr id="8" name="Picture 7" descr="osgi_service_notation-thumb.jpg"/>
          <p:cNvPicPr>
            <a:picLocks noChangeAspect="1"/>
          </p:cNvPicPr>
          <p:nvPr/>
        </p:nvPicPr>
        <p:blipFill>
          <a:blip r:embed="rId3"/>
          <a:stretch>
            <a:fillRect/>
          </a:stretch>
        </p:blipFill>
        <p:spPr>
          <a:xfrm>
            <a:off x="4889500" y="1974850"/>
            <a:ext cx="3327400" cy="3086100"/>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1625" y="152376"/>
            <a:ext cx="7331075" cy="819199"/>
          </a:xfrm>
        </p:spPr>
        <p:txBody>
          <a:bodyPr/>
          <a:lstStyle/>
          <a:p>
            <a:r>
              <a:rPr lang="en-US" dirty="0" smtClean="0">
                <a:latin typeface="Calibri" charset="0"/>
              </a:rPr>
              <a:t>Managing distributed OSGi Runtimes:</a:t>
            </a:r>
            <a:br>
              <a:rPr lang="en-US" dirty="0" smtClean="0">
                <a:latin typeface="Calibri" charset="0"/>
              </a:rPr>
            </a:br>
            <a:r>
              <a:rPr lang="en-US" dirty="0" smtClean="0">
                <a:solidFill>
                  <a:schemeClr val="accent5"/>
                </a:solidFill>
                <a:latin typeface="Calibri" charset="0"/>
              </a:rPr>
              <a:t>What makes OSGi really cool?</a:t>
            </a:r>
          </a:p>
        </p:txBody>
      </p:sp>
      <p:sp>
        <p:nvSpPr>
          <p:cNvPr id="14339" name="Content Placeholder 2"/>
          <p:cNvSpPr>
            <a:spLocks noGrp="1"/>
          </p:cNvSpPr>
          <p:nvPr>
            <p:ph idx="1"/>
          </p:nvPr>
        </p:nvSpPr>
        <p:spPr>
          <a:xfrm>
            <a:off x="403225" y="1335088"/>
            <a:ext cx="8101013" cy="4894262"/>
          </a:xfrm>
        </p:spPr>
        <p:txBody>
          <a:bodyPr/>
          <a:lstStyle/>
          <a:p>
            <a:pPr eaLnBrk="1" hangingPunct="1"/>
            <a:r>
              <a:rPr lang="en-US" b="1" dirty="0" smtClean="0">
                <a:latin typeface="Calibri" charset="0"/>
              </a:rPr>
              <a:t>A slide that could be a presentation on its own</a:t>
            </a:r>
          </a:p>
          <a:p>
            <a:pPr lvl="1" eaLnBrk="1" hangingPunct="1"/>
            <a:r>
              <a:rPr lang="en-US" dirty="0" smtClean="0">
                <a:latin typeface="Calibri" charset="0"/>
              </a:rPr>
              <a:t>Modularity</a:t>
            </a:r>
          </a:p>
          <a:p>
            <a:pPr lvl="1" eaLnBrk="1" hangingPunct="1"/>
            <a:r>
              <a:rPr lang="en-US" dirty="0" smtClean="0">
                <a:latin typeface="Calibri" charset="0"/>
              </a:rPr>
              <a:t>Sensible programming model</a:t>
            </a:r>
          </a:p>
          <a:p>
            <a:pPr marL="457200" lvl="1" indent="0" eaLnBrk="1" hangingPunct="1">
              <a:buNone/>
            </a:pPr>
            <a:endParaRPr lang="en-US" dirty="0" smtClean="0">
              <a:latin typeface="Calibri" charset="0"/>
            </a:endParaRPr>
          </a:p>
          <a:p>
            <a:pPr eaLnBrk="1" hangingPunct="1"/>
            <a:r>
              <a:rPr lang="en-US" b="1" dirty="0" smtClean="0">
                <a:latin typeface="Calibri" charset="0"/>
              </a:rPr>
              <a:t>Let’s focus</a:t>
            </a:r>
          </a:p>
          <a:p>
            <a:pPr lvl="1" eaLnBrk="1" hangingPunct="1"/>
            <a:r>
              <a:rPr lang="en-US" dirty="0" smtClean="0">
                <a:latin typeface="Calibri" charset="0"/>
              </a:rPr>
              <a:t>Dynamic nature</a:t>
            </a:r>
          </a:p>
          <a:p>
            <a:pPr lvl="2" eaLnBrk="1" hangingPunct="1"/>
            <a:r>
              <a:rPr lang="en-US" dirty="0" smtClean="0">
                <a:latin typeface="Calibri" charset="0"/>
              </a:rPr>
              <a:t>Updatable bundles</a:t>
            </a:r>
          </a:p>
          <a:p>
            <a:pPr lvl="2" eaLnBrk="1" hangingPunct="1"/>
            <a:r>
              <a:rPr lang="en-US" dirty="0" smtClean="0">
                <a:latin typeface="Calibri" charset="0"/>
              </a:rPr>
              <a:t>Installing / Uninstalling bundles at runtime </a:t>
            </a:r>
            <a:r>
              <a:rPr lang="en-US" i="1" dirty="0" smtClean="0">
                <a:latin typeface="Calibri" charset="0"/>
              </a:rPr>
              <a:t>(no restarts needed)</a:t>
            </a:r>
          </a:p>
          <a:p>
            <a:pPr lvl="2" eaLnBrk="1" hangingPunct="1"/>
            <a:r>
              <a:rPr lang="en-US" dirty="0" smtClean="0">
                <a:latin typeface="Calibri" charset="0"/>
              </a:rPr>
              <a:t>Dynamically adding functionality via OSGi services</a:t>
            </a:r>
          </a:p>
          <a:p>
            <a:pPr marL="914400" lvl="2" indent="0" eaLnBrk="1" hangingPunct="1">
              <a:buNone/>
            </a:pPr>
            <a:endParaRPr lang="en-US" dirty="0" smtClean="0">
              <a:latin typeface="Calibri" charset="0"/>
            </a:endParaRPr>
          </a:p>
          <a:p>
            <a:pPr eaLnBrk="1" hangingPunct="1"/>
            <a:r>
              <a:rPr lang="en-US" b="1" dirty="0" smtClean="0">
                <a:latin typeface="Calibri" charset="0"/>
              </a:rPr>
              <a:t>Why is that so important?</a:t>
            </a:r>
          </a:p>
          <a:p>
            <a:pPr lvl="1" eaLnBrk="1" hangingPunct="1"/>
            <a:r>
              <a:rPr lang="en-US" dirty="0" smtClean="0">
                <a:latin typeface="Calibri" charset="0"/>
              </a:rPr>
              <a:t>Things are bound to change</a:t>
            </a:r>
          </a:p>
          <a:p>
            <a:pPr marL="914400" lvl="2" indent="0" eaLnBrk="1" hangingPunct="1">
              <a:buNone/>
            </a:pPr>
            <a:endParaRPr lang="en-US" dirty="0" smtClean="0">
              <a:latin typeface="Calibri" charset="0"/>
            </a:endParaRPr>
          </a:p>
        </p:txBody>
      </p:sp>
    </p:spTree>
    <p:extLst>
      <p:ext uri="{BB962C8B-B14F-4D97-AF65-F5344CB8AC3E}">
        <p14:creationId xmlns:p14="http://schemas.microsoft.com/office/powerpoint/2010/main" val="420511739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_powerpoint_2H_2008">
  <a:themeElements>
    <a:clrScheme name="Custom 4">
      <a:dk1>
        <a:srgbClr val="000000"/>
      </a:dk1>
      <a:lt1>
        <a:srgbClr val="FFEAB7"/>
      </a:lt1>
      <a:dk2>
        <a:srgbClr val="000000"/>
      </a:dk2>
      <a:lt2>
        <a:srgbClr val="FFFFFF"/>
      </a:lt2>
      <a:accent1>
        <a:srgbClr val="00AEEF"/>
      </a:accent1>
      <a:accent2>
        <a:srgbClr val="D2E6AE"/>
      </a:accent2>
      <a:accent3>
        <a:srgbClr val="BE1E2D"/>
      </a:accent3>
      <a:accent4>
        <a:srgbClr val="999889"/>
      </a:accent4>
      <a:accent5>
        <a:srgbClr val="F47525"/>
      </a:accent5>
      <a:accent6>
        <a:srgbClr val="000000"/>
      </a:accent6>
      <a:hlink>
        <a:srgbClr val="BE1E2D"/>
      </a:hlink>
      <a:folHlink>
        <a:srgbClr val="BE1E2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sz="2000" i="0" dirty="0" err="1" smtClean="0">
            <a:solidFill>
              <a:srgbClr val="000000"/>
            </a:solidFill>
            <a:latin typeface="Calibri"/>
            <a:cs typeface="Calibri"/>
          </a:defRPr>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26560</TotalTime>
  <Words>21104</Words>
  <Application>Microsoft Macintosh PowerPoint</Application>
  <PresentationFormat>On-screen Show (4:3)</PresentationFormat>
  <Paragraphs>582</Paragraphs>
  <Slides>49</Slides>
  <Notes>49</Notes>
  <HiddenSlides>0</HiddenSlides>
  <MMClips>10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progress_powerpoint_2H_2008</vt:lpstr>
      <vt:lpstr>Apache Karaf Cellar and Fuse Fabric</vt:lpstr>
      <vt:lpstr>Your Speaker</vt:lpstr>
      <vt:lpstr>Agenda</vt:lpstr>
      <vt:lpstr>Agenda</vt:lpstr>
      <vt:lpstr>Agenda</vt:lpstr>
      <vt:lpstr>Managing distributed OSGi Runtimes: What is OSGi?</vt:lpstr>
      <vt:lpstr>Managing distributed OSGi Runtimes: What is OSGi? (Bundles)</vt:lpstr>
      <vt:lpstr>Managing distributed OSGi Runtimes: What is OSGi? (Services)</vt:lpstr>
      <vt:lpstr>Managing distributed OSGi Runtimes: What makes OSGi really cool?</vt:lpstr>
      <vt:lpstr>Managing distributed OSGi Runtimes: What is Karaf’s added coolness?</vt:lpstr>
      <vt:lpstr>Managing distributed OSGi Runtimes: A new “challenge”</vt:lpstr>
      <vt:lpstr>Managing distributed OSGi Runtimes: A new “challenge” </vt:lpstr>
      <vt:lpstr>Agenda</vt:lpstr>
      <vt:lpstr>Agenda</vt:lpstr>
      <vt:lpstr>Apache Karaf Cellar Overview</vt:lpstr>
      <vt:lpstr>Apache Karaf Cellar Overview: “Installing Cellar”</vt:lpstr>
      <vt:lpstr>Apache Karaf Cellar Architecture</vt:lpstr>
      <vt:lpstr>Apache Karaf Cellar Groups</vt:lpstr>
      <vt:lpstr>Apache Karaf Cellar Groups</vt:lpstr>
      <vt:lpstr>Apache Karaf Cellar Configuration admin integration</vt:lpstr>
      <vt:lpstr>Apache Karaf Cellar Syncing configuration between members</vt:lpstr>
      <vt:lpstr>Apache Karaf Cellar Bundle state replication</vt:lpstr>
      <vt:lpstr>Apache Karaf Cellar Feature Service Integration</vt:lpstr>
      <vt:lpstr>Apache Karaf Cellar Syncing / assigning features to groups</vt:lpstr>
      <vt:lpstr>Apache Karaf Cellar Distributed Service Execution</vt:lpstr>
      <vt:lpstr>Apache Karaf Cellar Summarizing </vt:lpstr>
      <vt:lpstr>Agenda</vt:lpstr>
      <vt:lpstr>Agenda</vt:lpstr>
      <vt:lpstr>Fuse Fabric: Overview</vt:lpstr>
      <vt:lpstr>Fuse Fabric: Overview (cont.)</vt:lpstr>
      <vt:lpstr>Fuse Fabric: Overview (cont.)</vt:lpstr>
      <vt:lpstr>Fuse Fabric: Architecture</vt:lpstr>
      <vt:lpstr>Fuse Fabric: Registry</vt:lpstr>
      <vt:lpstr>Fuse Fabric: Registry: “Create a new registry”</vt:lpstr>
      <vt:lpstr>Fuse Fabric: Registry: “Join an existing registry”</vt:lpstr>
      <vt:lpstr>Fuse Fabric: Registry: “Managing the ensemble”</vt:lpstr>
      <vt:lpstr>Fuse Fabric: Profiles</vt:lpstr>
      <vt:lpstr>Fuse Fabric: Profiles</vt:lpstr>
      <vt:lpstr>Fuse Fabric: Agent</vt:lpstr>
      <vt:lpstr>Fuse Fabric: Agent: “Changing the profile”</vt:lpstr>
      <vt:lpstr>Fuse Fabric: Middleware integration</vt:lpstr>
      <vt:lpstr>Fuse Fabric: Distributed OSGi services</vt:lpstr>
      <vt:lpstr>Fuse Fabric: Creating remote containers</vt:lpstr>
      <vt:lpstr>Fuse Fabric: Creating remote containers: “In the local network”</vt:lpstr>
      <vt:lpstr>Fuse Fabric: Creating remote containers: “In the cloud”</vt:lpstr>
      <vt:lpstr>Fuse Fabric: Creating remote containers: In the cloud</vt:lpstr>
      <vt:lpstr>Fuse Fabric: Summarizing</vt:lpstr>
      <vt:lpstr>Agenda</vt:lpstr>
      <vt:lpstr>PowerPoint Presentation</vt:lpstr>
    </vt:vector>
  </TitlesOfParts>
  <Company>Progress Software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Progress Software Corporation</dc:creator>
  <cp:lastModifiedBy>Ioannis Canellos</cp:lastModifiedBy>
  <cp:revision>519</cp:revision>
  <cp:lastPrinted>2010-10-20T19:41:17Z</cp:lastPrinted>
  <dcterms:created xsi:type="dcterms:W3CDTF">2011-09-19T08:27:11Z</dcterms:created>
  <dcterms:modified xsi:type="dcterms:W3CDTF">2012-05-13T12:46:27Z</dcterms:modified>
</cp:coreProperties>
</file>